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6" r:id="rId4"/>
    <p:sldId id="258" r:id="rId5"/>
    <p:sldId id="262" r:id="rId6"/>
    <p:sldId id="260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C7C7"/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5480" autoAdjust="0"/>
  </p:normalViewPr>
  <p:slideViewPr>
    <p:cSldViewPr snapToGrid="0">
      <p:cViewPr>
        <p:scale>
          <a:sx n="66" d="100"/>
          <a:sy n="66" d="100"/>
        </p:scale>
        <p:origin x="1756" y="6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5E8D4-5AAD-BADF-4407-AC24D65EB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67EE9E-B850-1418-D92B-C323ADF589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A72EAF-B0F0-2855-6AF2-22E7B0D99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F9BA79-F00D-BE5C-B761-FB5152E25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A326C-6033-EC5B-B9BD-15A9B62FD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12348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E7E6A-96FE-42A6-6B6B-2E756EA46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EAC1EB-B359-351F-722E-773FA920EB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DCEA1-4527-224C-3FDF-83DE0276A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54AEB-81AD-A6F3-0D32-0C72C74FC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7C9BA-7B62-25D8-D743-3FA2880FB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45806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CD6DFF-682A-C8C5-F1F3-66777B1D8D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54FA77-97DD-F543-CE3A-4A31C49C9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75E5C-3332-AEFD-FC26-FB5ED47DB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8BBAB-592A-A39B-97C3-85DD4123E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E4F3F7-A69A-4931-AF9C-CCC1E8C6F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04362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06C74-FC06-E363-8EA6-A9873FE97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EDC32-BCFE-DBF0-E8EF-869B2F7A0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97A99-230C-9566-2B40-3596AD8C8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C4F8B-FAF8-3633-672B-C8C93E33A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64FCD-7730-4BF3-F0DB-573042BB1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1368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CFFCD-8E5F-3545-AD17-390A78407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8435B-AD60-2D97-CCA5-D944DD2B5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3D2554-A5B8-A8F7-E4F3-15616F207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A9FCF-620A-445D-7F3A-36E4F9D8D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86FE1-63B4-5891-FDD1-36FB67E6E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49877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84DF6-7CF4-46E3-4A9B-8E505C298D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159AB-7DE1-C4BA-9776-7BFE9F4EF1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C6F073-E6F6-1CCB-E5F4-B90770D888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C0D06-1681-98E8-9883-59BEA4033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166ED1-ABAA-FFE7-E9AD-8CC3B0DB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E7A7D-5E33-62B4-408C-0E4BDB930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72172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EA3C7-0876-4055-542B-EB4035016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1153A0-FFC2-CF7B-1D50-E6A821918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759F23-D2F6-9583-8D35-F56F9FC31E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A4DB4A-91EF-51E2-2063-DDB4D4D685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4FDE04-2E48-8F66-840C-E7230437B6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7C754B-CBBC-BDAD-4751-DC397AB6A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5A2AD4-16A0-3BE7-14E8-F10BC4F33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672792-DD9B-01AC-2AE8-DE4BDE5BF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36875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E46B4-0B05-3CCE-AB08-EACF91755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0252E5-B0BB-C608-A8E4-1892824D9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234A5A-B184-102B-E26E-DDCE76AF4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6694FC-1D6D-AFE3-DCEB-EA93C20E4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25744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1DF6E9-3C54-A835-2BB5-697288CF2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4A1FD-6474-090A-1B67-F14F0AD13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D45768-EF9F-69E4-2EBC-6B67342FA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52569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FE999-9617-BA30-114C-86234F463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23691-B6A1-8795-07F0-0ED837AA26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E3DD34-EC12-BEAB-52B9-8CC177492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D0264-20B0-6951-73EB-F17F55FB5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2E419F-77E3-1B04-385A-E33887832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CB1C1-D54F-395F-14DE-8754AEE15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65431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7CD34-2C21-3585-3452-A29D09111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5447B7-C8FA-265D-6CAE-5036CD2153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2F4347-4DB4-6EFD-F95F-3AA63D35E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E9CC39-BB60-70AD-4DD8-DBF4872E6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D9D124-CB8A-1776-311C-98FE393B1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0F7D9-190B-6E90-5A8B-2F2E50508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67396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0B4170-D62E-1151-8599-01758C07B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80BFF-CC82-FE5B-8F7C-7CBDA4A5C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87900-7374-BE4D-35B3-3A08AB5DD5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53963-9BB4-47A8-9391-CE08B13A6D51}" type="datetimeFigureOut">
              <a:rPr lang="en-ID" smtClean="0"/>
              <a:t>14/01/2025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6B3D3-4540-B4A4-4FD6-BC6513697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5DBBF-0205-0D78-3434-DC0580136E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D29D2-1CF9-48DD-AE8C-B47500E0D24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039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64AC221-0D3A-F2A5-0068-73D99C98F88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BFB8C8-6FE1-7A2B-CD3A-01B4A8A5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11" t="713" r="874"/>
          <a:stretch/>
        </p:blipFill>
        <p:spPr>
          <a:xfrm>
            <a:off x="2882803" y="48861"/>
            <a:ext cx="6721887" cy="6809139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82CD2EE-619A-1536-D78E-E663D715662B}"/>
              </a:ext>
            </a:extLst>
          </p:cNvPr>
          <p:cNvSpPr/>
          <p:nvPr/>
        </p:nvSpPr>
        <p:spPr>
          <a:xfrm>
            <a:off x="8815933" y="5674864"/>
            <a:ext cx="3102676" cy="107494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PRESENTATION BY :</a:t>
            </a:r>
          </a:p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NOVRIZAL EKO S.</a:t>
            </a:r>
            <a:endParaRPr lang="en-ID" sz="2000" dirty="0">
              <a:solidFill>
                <a:sysClr val="windowText" lastClr="00000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DB83B47-8CE5-04C6-0AB1-F17FCAB21D1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1219200" y="1747837"/>
            <a:ext cx="9753600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258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D8C03B-8B8C-B845-8639-0D3AAD564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EB21C27-1327-A25C-22C9-76A7FC0999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7302CD-5CAF-0809-A0D9-7DA78BA336F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643" t="42443" r="63672" b="30585"/>
          <a:stretch/>
        </p:blipFill>
        <p:spPr>
          <a:xfrm>
            <a:off x="5235115" y="119308"/>
            <a:ext cx="6805649" cy="66305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5055C8B-2404-F883-73CE-FE993758BAF6}"/>
              </a:ext>
            </a:extLst>
          </p:cNvPr>
          <p:cNvSpPr/>
          <p:nvPr/>
        </p:nvSpPr>
        <p:spPr>
          <a:xfrm>
            <a:off x="151237" y="115576"/>
            <a:ext cx="6787038" cy="5640331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ysClr val="windowText" lastClr="000000"/>
                </a:solidFill>
              </a:rPr>
              <a:t>SQL SERVER</a:t>
            </a:r>
            <a:endParaRPr lang="en-ID" b="1" dirty="0">
              <a:solidFill>
                <a:sysClr val="windowText" lastClr="000000"/>
              </a:solidFill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D20EE83-6FDF-4A84-24E3-0A70F7E980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793503"/>
              </p:ext>
            </p:extLst>
          </p:nvPr>
        </p:nvGraphicFramePr>
        <p:xfrm>
          <a:off x="421136" y="516536"/>
          <a:ext cx="6247240" cy="3901904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561810">
                  <a:extLst>
                    <a:ext uri="{9D8B030D-6E8A-4147-A177-3AD203B41FA5}">
                      <a16:colId xmlns:a16="http://schemas.microsoft.com/office/drawing/2014/main" val="3700892815"/>
                    </a:ext>
                  </a:extLst>
                </a:gridCol>
                <a:gridCol w="1561810">
                  <a:extLst>
                    <a:ext uri="{9D8B030D-6E8A-4147-A177-3AD203B41FA5}">
                      <a16:colId xmlns:a16="http://schemas.microsoft.com/office/drawing/2014/main" val="3326690646"/>
                    </a:ext>
                  </a:extLst>
                </a:gridCol>
                <a:gridCol w="1561810">
                  <a:extLst>
                    <a:ext uri="{9D8B030D-6E8A-4147-A177-3AD203B41FA5}">
                      <a16:colId xmlns:a16="http://schemas.microsoft.com/office/drawing/2014/main" val="3961748360"/>
                    </a:ext>
                  </a:extLst>
                </a:gridCol>
                <a:gridCol w="1561810">
                  <a:extLst>
                    <a:ext uri="{9D8B030D-6E8A-4147-A177-3AD203B41FA5}">
                      <a16:colId xmlns:a16="http://schemas.microsoft.com/office/drawing/2014/main" val="3700213990"/>
                    </a:ext>
                  </a:extLst>
                </a:gridCol>
              </a:tblGrid>
              <a:tr h="25018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Fitur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SQL Server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MySQL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Oracle Database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060238690"/>
                  </a:ext>
                </a:extLst>
              </a:tr>
              <a:tr h="487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Lisensi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Komersial (termasuk edisi gratis)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Open-source (dengan opsi komersial)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Komersial (termasuk edisi gratis)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049926508"/>
                  </a:ext>
                </a:extLst>
              </a:tr>
              <a:tr h="25018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Bahasa Query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T-SQL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SQL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PL/SQL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4227751925"/>
                  </a:ext>
                </a:extLst>
              </a:tr>
              <a:tr h="487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Platform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 dirty="0">
                          <a:effectLst/>
                        </a:rPr>
                        <a:t>Windows, Linux</a:t>
                      </a:r>
                      <a:endParaRPr lang="en-ID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Windows, Linux, macOS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Windows, Linux, UNIX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928673464"/>
                  </a:ext>
                </a:extLst>
              </a:tr>
              <a:tr h="72528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Keamanan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Canggih, terintegrasi dengan Active Directory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Standar, dapat diperluas dengan plugin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Canggih, dengan audit dan enkripsi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482517228"/>
                  </a:ext>
                </a:extLst>
              </a:tr>
              <a:tr h="487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Skalabilitas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Tinggi, cocok untuk perusahaan besar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Baik, cocok untuk aplikasi web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Sangat tinggi, untuk perusahaan besar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938494868"/>
                  </a:ext>
                </a:extLst>
              </a:tr>
              <a:tr h="72528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 dirty="0" err="1">
                          <a:effectLst/>
                        </a:rPr>
                        <a:t>Komunitas</a:t>
                      </a:r>
                      <a:endParaRPr lang="en-ID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Terbatas (lebih banyak dukungan komersial)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Besar, banyak dokumentasi dan sumber daya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Besar, terutama di sektor enterprise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74611614"/>
                  </a:ext>
                </a:extLst>
              </a:tr>
              <a:tr h="48773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>
                          <a:effectLst/>
                        </a:rPr>
                        <a:t>Penggunaan Umum</a:t>
                      </a:r>
                      <a:endParaRPr lang="en-ID" sz="11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 dirty="0">
                          <a:effectLst/>
                        </a:rPr>
                        <a:t>Enterprise, </a:t>
                      </a:r>
                      <a:r>
                        <a:rPr lang="en-ID" sz="1200" kern="0" dirty="0" err="1">
                          <a:effectLst/>
                        </a:rPr>
                        <a:t>aplikasi</a:t>
                      </a:r>
                      <a:r>
                        <a:rPr lang="en-ID" sz="1200" kern="0" dirty="0">
                          <a:effectLst/>
                        </a:rPr>
                        <a:t> </a:t>
                      </a:r>
                      <a:r>
                        <a:rPr lang="en-ID" sz="1200" kern="0" dirty="0" err="1">
                          <a:effectLst/>
                        </a:rPr>
                        <a:t>bisnis</a:t>
                      </a:r>
                      <a:endParaRPr lang="en-ID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 dirty="0" err="1">
                          <a:effectLst/>
                        </a:rPr>
                        <a:t>Aplikasi</a:t>
                      </a:r>
                      <a:r>
                        <a:rPr lang="en-ID" sz="1200" kern="0" dirty="0">
                          <a:effectLst/>
                        </a:rPr>
                        <a:t> web </a:t>
                      </a:r>
                      <a:r>
                        <a:rPr lang="en-ID" sz="1200" kern="0" dirty="0" err="1">
                          <a:effectLst/>
                        </a:rPr>
                        <a:t>kecil</a:t>
                      </a:r>
                      <a:r>
                        <a:rPr lang="en-ID" sz="1200" kern="0" dirty="0">
                          <a:effectLst/>
                        </a:rPr>
                        <a:t> </a:t>
                      </a:r>
                      <a:r>
                        <a:rPr lang="en-ID" sz="1200" kern="0" dirty="0" err="1">
                          <a:effectLst/>
                        </a:rPr>
                        <a:t>hingga</a:t>
                      </a:r>
                      <a:r>
                        <a:rPr lang="en-ID" sz="1200" kern="0" dirty="0">
                          <a:effectLst/>
                        </a:rPr>
                        <a:t> </a:t>
                      </a:r>
                      <a:r>
                        <a:rPr lang="en-ID" sz="1200" kern="0" dirty="0" err="1">
                          <a:effectLst/>
                        </a:rPr>
                        <a:t>menengah</a:t>
                      </a:r>
                      <a:endParaRPr lang="en-ID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200" kern="0" dirty="0" err="1">
                          <a:effectLst/>
                        </a:rPr>
                        <a:t>Aplikasi</a:t>
                      </a:r>
                      <a:r>
                        <a:rPr lang="en-ID" sz="1200" kern="0" dirty="0">
                          <a:effectLst/>
                        </a:rPr>
                        <a:t> </a:t>
                      </a:r>
                      <a:r>
                        <a:rPr lang="en-ID" sz="1200" kern="0" dirty="0" err="1">
                          <a:effectLst/>
                        </a:rPr>
                        <a:t>perusahaan</a:t>
                      </a:r>
                      <a:r>
                        <a:rPr lang="en-ID" sz="1200" kern="0" dirty="0">
                          <a:effectLst/>
                        </a:rPr>
                        <a:t> </a:t>
                      </a:r>
                      <a:r>
                        <a:rPr lang="en-ID" sz="1200" kern="0" dirty="0" err="1">
                          <a:effectLst/>
                        </a:rPr>
                        <a:t>besar</a:t>
                      </a:r>
                      <a:r>
                        <a:rPr lang="en-ID" sz="1200" kern="0" dirty="0">
                          <a:effectLst/>
                        </a:rPr>
                        <a:t> dan </a:t>
                      </a:r>
                      <a:r>
                        <a:rPr lang="en-ID" sz="1200" kern="0" dirty="0" err="1">
                          <a:effectLst/>
                        </a:rPr>
                        <a:t>kritis</a:t>
                      </a:r>
                      <a:endParaRPr lang="en-ID" sz="11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53882285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7536578-D43D-28F7-A695-AFB50251137D}"/>
              </a:ext>
            </a:extLst>
          </p:cNvPr>
          <p:cNvSpPr txBox="1"/>
          <p:nvPr/>
        </p:nvSpPr>
        <p:spPr>
          <a:xfrm>
            <a:off x="167525" y="4613729"/>
            <a:ext cx="678703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D" sz="1400" dirty="0"/>
              <a:t>SQL Server </a:t>
            </a:r>
            <a:r>
              <a:rPr lang="en-ID" sz="1400" dirty="0" err="1"/>
              <a:t>lebih</a:t>
            </a:r>
            <a:r>
              <a:rPr lang="en-ID" sz="1400" dirty="0"/>
              <a:t> </a:t>
            </a:r>
            <a:r>
              <a:rPr lang="en-ID" sz="1400" dirty="0" err="1"/>
              <a:t>cocok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organisasi</a:t>
            </a:r>
            <a:r>
              <a:rPr lang="en-ID" sz="1400" dirty="0"/>
              <a:t> yang </a:t>
            </a:r>
            <a:r>
              <a:rPr lang="en-ID" sz="1400" dirty="0" err="1"/>
              <a:t>sudah</a:t>
            </a:r>
            <a:r>
              <a:rPr lang="en-ID" sz="1400" dirty="0"/>
              <a:t> </a:t>
            </a:r>
            <a:r>
              <a:rPr lang="en-ID" sz="1400" dirty="0" err="1"/>
              <a:t>menggunakan</a:t>
            </a:r>
            <a:r>
              <a:rPr lang="en-ID" sz="1400" dirty="0"/>
              <a:t> </a:t>
            </a:r>
            <a:r>
              <a:rPr lang="en-ID" sz="1400" dirty="0" err="1"/>
              <a:t>produk</a:t>
            </a:r>
            <a:r>
              <a:rPr lang="en-ID" sz="1400" dirty="0"/>
              <a:t> Microsoft dan </a:t>
            </a:r>
            <a:r>
              <a:rPr lang="en-ID" sz="1400" dirty="0" err="1"/>
              <a:t>membutuhkan</a:t>
            </a:r>
            <a:r>
              <a:rPr lang="en-ID" sz="1400" dirty="0"/>
              <a:t> </a:t>
            </a:r>
            <a:r>
              <a:rPr lang="en-ID" sz="1400" dirty="0" err="1"/>
              <a:t>integrasi</a:t>
            </a:r>
            <a:r>
              <a:rPr lang="en-ID" sz="1400" dirty="0"/>
              <a:t> yang </a:t>
            </a:r>
            <a:r>
              <a:rPr lang="en-ID" sz="1400" dirty="0" err="1"/>
              <a:t>kuat</a:t>
            </a:r>
            <a:r>
              <a:rPr lang="en-ID" sz="1400" dirty="0"/>
              <a:t> </a:t>
            </a:r>
            <a:r>
              <a:rPr lang="en-ID" sz="1400" dirty="0" err="1"/>
              <a:t>serta</a:t>
            </a:r>
            <a:r>
              <a:rPr lang="en-ID" sz="1400" dirty="0"/>
              <a:t> </a:t>
            </a:r>
            <a:r>
              <a:rPr lang="en-ID" sz="1400" dirty="0" err="1"/>
              <a:t>dukungan</a:t>
            </a:r>
            <a:r>
              <a:rPr lang="en-ID" sz="1400" dirty="0"/>
              <a:t> </a:t>
            </a:r>
            <a:r>
              <a:rPr lang="en-ID" sz="1400" dirty="0" err="1"/>
              <a:t>untuk</a:t>
            </a:r>
            <a:r>
              <a:rPr lang="en-ID" sz="1400" dirty="0"/>
              <a:t> </a:t>
            </a:r>
            <a:r>
              <a:rPr lang="en-ID" sz="1400" dirty="0" err="1"/>
              <a:t>aplikasi</a:t>
            </a:r>
            <a:r>
              <a:rPr lang="en-ID" sz="1400" dirty="0"/>
              <a:t> </a:t>
            </a:r>
            <a:r>
              <a:rPr lang="en-ID" sz="1400" dirty="0" err="1"/>
              <a:t>bisnis</a:t>
            </a:r>
            <a:r>
              <a:rPr lang="en-ID" sz="1400" dirty="0"/>
              <a:t> </a:t>
            </a:r>
            <a:r>
              <a:rPr lang="en-ID" sz="1400" dirty="0" err="1"/>
              <a:t>tingkat</a:t>
            </a:r>
            <a:r>
              <a:rPr lang="en-ID" sz="1400" dirty="0"/>
              <a:t> </a:t>
            </a:r>
            <a:r>
              <a:rPr lang="en-ID" sz="1400" dirty="0" err="1"/>
              <a:t>lanjut</a:t>
            </a:r>
            <a:r>
              <a:rPr lang="en-ID" sz="1400" dirty="0"/>
              <a:t>, di DSF </a:t>
            </a:r>
            <a:r>
              <a:rPr lang="en-ID" sz="1400" dirty="0" err="1"/>
              <a:t>sendiri</a:t>
            </a:r>
            <a:r>
              <a:rPr lang="en-ID" sz="1400" dirty="0"/>
              <a:t> </a:t>
            </a:r>
            <a:r>
              <a:rPr lang="en-ID" sz="1400" dirty="0" err="1"/>
              <a:t>beberapa</a:t>
            </a:r>
            <a:r>
              <a:rPr lang="en-ID" sz="1400" dirty="0"/>
              <a:t> </a:t>
            </a:r>
            <a:r>
              <a:rPr lang="en-ID" sz="1400" dirty="0" err="1"/>
              <a:t>aplikasi</a:t>
            </a:r>
            <a:r>
              <a:rPr lang="en-ID" sz="1400" dirty="0"/>
              <a:t> di develop </a:t>
            </a:r>
            <a:r>
              <a:rPr lang="en-ID" sz="1400" dirty="0" err="1"/>
              <a:t>menggunakan</a:t>
            </a:r>
            <a:r>
              <a:rPr lang="en-ID" sz="1400" dirty="0"/>
              <a:t> </a:t>
            </a:r>
            <a:r>
              <a:rPr lang="en-ID" sz="1400" dirty="0" err="1"/>
              <a:t>produk</a:t>
            </a:r>
            <a:r>
              <a:rPr lang="en-ID" sz="1400" dirty="0"/>
              <a:t> Microsoft </a:t>
            </a:r>
            <a:r>
              <a:rPr lang="en-ID" sz="1400" dirty="0" err="1"/>
              <a:t>seperti</a:t>
            </a:r>
            <a:r>
              <a:rPr lang="en-ID" sz="1400" dirty="0"/>
              <a:t> backend API dan juga report yang </a:t>
            </a:r>
            <a:r>
              <a:rPr lang="en-ID" sz="1400" dirty="0" err="1"/>
              <a:t>berbasis</a:t>
            </a:r>
            <a:r>
              <a:rPr lang="en-ID" sz="1400" dirty="0"/>
              <a:t> RDLC.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4929F33-A45F-D67D-B670-0892E258AAF4}"/>
              </a:ext>
            </a:extLst>
          </p:cNvPr>
          <p:cNvSpPr/>
          <p:nvPr/>
        </p:nvSpPr>
        <p:spPr>
          <a:xfrm>
            <a:off x="6737684" y="2503167"/>
            <a:ext cx="2655740" cy="2939286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KENAPA SQL SERVER?</a:t>
            </a:r>
            <a:endParaRPr lang="en-ID" sz="28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289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62303A-598A-97A6-1F74-A626321EAB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24" t="70025" r="37108"/>
          <a:stretch/>
        </p:blipFill>
        <p:spPr>
          <a:xfrm>
            <a:off x="0" y="0"/>
            <a:ext cx="12286966" cy="603085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F8D69D2-E289-0154-3789-43F3412E9C9D}"/>
              </a:ext>
            </a:extLst>
          </p:cNvPr>
          <p:cNvSpPr/>
          <p:nvPr/>
        </p:nvSpPr>
        <p:spPr>
          <a:xfrm>
            <a:off x="3217850" y="4283242"/>
            <a:ext cx="8906675" cy="2452606"/>
          </a:xfrm>
          <a:prstGeom prst="rect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ID" b="1" dirty="0" err="1">
                <a:solidFill>
                  <a:schemeClr val="tx1"/>
                </a:solidFill>
              </a:rPr>
              <a:t>Penjelasan</a:t>
            </a:r>
            <a:r>
              <a:rPr lang="en-ID" b="1" dirty="0">
                <a:solidFill>
                  <a:schemeClr val="tx1"/>
                </a:solidFill>
              </a:rPr>
              <a:t> CRUD</a:t>
            </a:r>
          </a:p>
          <a:p>
            <a:r>
              <a:rPr lang="en-ID" dirty="0">
                <a:solidFill>
                  <a:schemeClr val="tx1"/>
                </a:solidFill>
              </a:rPr>
              <a:t>CRUD </a:t>
            </a:r>
            <a:r>
              <a:rPr lang="en-ID" dirty="0" err="1">
                <a:solidFill>
                  <a:schemeClr val="tx1"/>
                </a:solidFill>
              </a:rPr>
              <a:t>adalah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singkatan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dari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b="1" dirty="0">
                <a:solidFill>
                  <a:schemeClr val="tx1"/>
                </a:solidFill>
              </a:rPr>
              <a:t>Create</a:t>
            </a:r>
            <a:r>
              <a:rPr lang="en-ID" dirty="0">
                <a:solidFill>
                  <a:schemeClr val="tx1"/>
                </a:solidFill>
              </a:rPr>
              <a:t>, </a:t>
            </a:r>
            <a:r>
              <a:rPr lang="en-ID" b="1" dirty="0">
                <a:solidFill>
                  <a:schemeClr val="tx1"/>
                </a:solidFill>
              </a:rPr>
              <a:t>Read</a:t>
            </a:r>
            <a:r>
              <a:rPr lang="en-ID" dirty="0">
                <a:solidFill>
                  <a:schemeClr val="tx1"/>
                </a:solidFill>
              </a:rPr>
              <a:t>, </a:t>
            </a:r>
            <a:r>
              <a:rPr lang="en-ID" b="1" dirty="0">
                <a:solidFill>
                  <a:schemeClr val="tx1"/>
                </a:solidFill>
              </a:rPr>
              <a:t>Update</a:t>
            </a:r>
            <a:r>
              <a:rPr lang="en-ID" dirty="0">
                <a:solidFill>
                  <a:schemeClr val="tx1"/>
                </a:solidFill>
              </a:rPr>
              <a:t>, dan </a:t>
            </a:r>
            <a:r>
              <a:rPr lang="en-ID" b="1" dirty="0">
                <a:solidFill>
                  <a:schemeClr val="tx1"/>
                </a:solidFill>
              </a:rPr>
              <a:t>Delete</a:t>
            </a:r>
            <a:r>
              <a:rPr lang="en-ID" dirty="0">
                <a:solidFill>
                  <a:schemeClr val="tx1"/>
                </a:solidFill>
              </a:rPr>
              <a:t>, yang </a:t>
            </a:r>
            <a:r>
              <a:rPr lang="en-ID" dirty="0" err="1">
                <a:solidFill>
                  <a:schemeClr val="tx1"/>
                </a:solidFill>
              </a:rPr>
              <a:t>merupakan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empat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operasi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dasar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dalam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pengelolaan</a:t>
            </a:r>
            <a:r>
              <a:rPr lang="en-ID" dirty="0">
                <a:solidFill>
                  <a:schemeClr val="tx1"/>
                </a:solidFill>
              </a:rPr>
              <a:t> data pada database. </a:t>
            </a:r>
          </a:p>
          <a:p>
            <a:endParaRPr lang="en-ID" dirty="0">
              <a:solidFill>
                <a:schemeClr val="tx1"/>
              </a:solidFill>
            </a:endParaRPr>
          </a:p>
          <a:p>
            <a:r>
              <a:rPr lang="en-ID" dirty="0" err="1">
                <a:solidFill>
                  <a:schemeClr val="tx1"/>
                </a:solidFill>
              </a:rPr>
              <a:t>Secara</a:t>
            </a:r>
            <a:r>
              <a:rPr lang="en-ID" dirty="0">
                <a:solidFill>
                  <a:schemeClr val="tx1"/>
                </a:solidFill>
              </a:rPr>
              <a:t> scope </a:t>
            </a:r>
            <a:r>
              <a:rPr lang="en-ID" dirty="0" err="1">
                <a:solidFill>
                  <a:schemeClr val="tx1"/>
                </a:solidFill>
              </a:rPr>
              <a:t>pekerjaan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operasi</a:t>
            </a:r>
            <a:r>
              <a:rPr lang="en-ID" dirty="0">
                <a:solidFill>
                  <a:schemeClr val="tx1"/>
                </a:solidFill>
              </a:rPr>
              <a:t> yang </a:t>
            </a:r>
            <a:r>
              <a:rPr lang="en-ID" dirty="0" err="1">
                <a:solidFill>
                  <a:schemeClr val="tx1"/>
                </a:solidFill>
              </a:rPr>
              <a:t>sering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kita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lakukan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adalah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b="1" dirty="0">
                <a:solidFill>
                  <a:schemeClr val="tx1"/>
                </a:solidFill>
              </a:rPr>
              <a:t>Read</a:t>
            </a:r>
            <a:r>
              <a:rPr lang="en-ID" dirty="0">
                <a:solidFill>
                  <a:schemeClr val="tx1"/>
                </a:solidFill>
              </a:rPr>
              <a:t> (ex: Raw Data, Report), dan </a:t>
            </a:r>
            <a:r>
              <a:rPr lang="en-ID" dirty="0" err="1">
                <a:solidFill>
                  <a:schemeClr val="tx1"/>
                </a:solidFill>
              </a:rPr>
              <a:t>untuk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b="1" dirty="0">
                <a:solidFill>
                  <a:schemeClr val="tx1"/>
                </a:solidFill>
              </a:rPr>
              <a:t>Update dan Delete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dalam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beberapa</a:t>
            </a:r>
            <a:r>
              <a:rPr lang="en-ID" dirty="0">
                <a:solidFill>
                  <a:schemeClr val="tx1"/>
                </a:solidFill>
              </a:rPr>
              <a:t> case </a:t>
            </a:r>
            <a:r>
              <a:rPr lang="en-ID" dirty="0" err="1">
                <a:solidFill>
                  <a:schemeClr val="tx1"/>
                </a:solidFill>
              </a:rPr>
              <a:t>seperti</a:t>
            </a:r>
            <a:r>
              <a:rPr lang="en-ID" dirty="0">
                <a:solidFill>
                  <a:schemeClr val="tx1"/>
                </a:solidFill>
              </a:rPr>
              <a:t> Data Maintenance.</a:t>
            </a:r>
          </a:p>
          <a:p>
            <a:endParaRPr lang="en-ID" dirty="0">
              <a:solidFill>
                <a:schemeClr val="tx1"/>
              </a:solidFill>
            </a:endParaRPr>
          </a:p>
          <a:p>
            <a:r>
              <a:rPr lang="en-ID" dirty="0" err="1">
                <a:solidFill>
                  <a:schemeClr val="tx1"/>
                </a:solidFill>
              </a:rPr>
              <a:t>Sedangkan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b="1" dirty="0">
                <a:solidFill>
                  <a:schemeClr val="tx1"/>
                </a:solidFill>
              </a:rPr>
              <a:t>Create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sendiri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jarang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dilakukan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secara</a:t>
            </a:r>
            <a:r>
              <a:rPr lang="en-ID" dirty="0">
                <a:solidFill>
                  <a:schemeClr val="tx1"/>
                </a:solidFill>
              </a:rPr>
              <a:t> manual pada </a:t>
            </a:r>
            <a:r>
              <a:rPr lang="en-ID" dirty="0" err="1">
                <a:solidFill>
                  <a:schemeClr val="tx1"/>
                </a:solidFill>
              </a:rPr>
              <a:t>fase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produksi</a:t>
            </a:r>
            <a:r>
              <a:rPr lang="en-ID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7432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9AD2EDA-9DB3-8C94-26BE-FF1D9C042A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0" r="43797" b="62435"/>
          <a:stretch/>
        </p:blipFill>
        <p:spPr>
          <a:xfrm>
            <a:off x="5832908" y="4153300"/>
            <a:ext cx="3769899" cy="2558118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0C5702D0-5358-4A8F-14DB-11FC06B29CAE}"/>
              </a:ext>
            </a:extLst>
          </p:cNvPr>
          <p:cNvSpPr/>
          <p:nvPr/>
        </p:nvSpPr>
        <p:spPr>
          <a:xfrm>
            <a:off x="8864871" y="4721395"/>
            <a:ext cx="2541066" cy="199002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Siang </a:t>
            </a:r>
            <a:r>
              <a:rPr lang="en-US" dirty="0" err="1">
                <a:solidFill>
                  <a:schemeClr val="tx1"/>
                </a:solidFill>
              </a:rPr>
              <a:t>pak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apakah</a:t>
            </a:r>
            <a:r>
              <a:rPr lang="en-US" dirty="0">
                <a:solidFill>
                  <a:schemeClr val="tx1"/>
                </a:solidFill>
              </a:rPr>
              <a:t> sample data </a:t>
            </a:r>
            <a:r>
              <a:rPr lang="en-US" dirty="0" err="1">
                <a:solidFill>
                  <a:schemeClr val="tx1"/>
                </a:solidFill>
              </a:rPr>
              <a:t>nya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sudah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tepat</a:t>
            </a:r>
            <a:r>
              <a:rPr lang="en-US" dirty="0">
                <a:solidFill>
                  <a:schemeClr val="tx1"/>
                </a:solidFill>
              </a:rPr>
              <a:t>?</a:t>
            </a:r>
            <a:endParaRPr lang="en-ID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66210C-DDF4-C901-5F1A-21A4580F7FA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193" b="32037"/>
          <a:stretch/>
        </p:blipFill>
        <p:spPr>
          <a:xfrm>
            <a:off x="0" y="146582"/>
            <a:ext cx="12192000" cy="25581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B7D3A1-60AB-4E64-BAF2-BBF5D680291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753" r="52537" b="63301"/>
          <a:stretch/>
        </p:blipFill>
        <p:spPr>
          <a:xfrm>
            <a:off x="105876" y="2237140"/>
            <a:ext cx="5573028" cy="447427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4611C90A-2A95-D4A5-A3F0-A283F777A0AA}"/>
              </a:ext>
            </a:extLst>
          </p:cNvPr>
          <p:cNvSpPr/>
          <p:nvPr/>
        </p:nvSpPr>
        <p:spPr>
          <a:xfrm>
            <a:off x="3580596" y="1939696"/>
            <a:ext cx="1665172" cy="199002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Wait Bro, </a:t>
            </a:r>
            <a:r>
              <a:rPr lang="en-US" dirty="0" err="1">
                <a:solidFill>
                  <a:schemeClr val="tx1"/>
                </a:solidFill>
              </a:rPr>
              <a:t>beres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kerjaan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aku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bantu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cari</a:t>
            </a:r>
            <a:r>
              <a:rPr lang="en-US" dirty="0">
                <a:solidFill>
                  <a:schemeClr val="tx1"/>
                </a:solidFill>
              </a:rPr>
              <a:t>…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7CF858-EDEF-6767-6728-17C78C9553BD}"/>
              </a:ext>
            </a:extLst>
          </p:cNvPr>
          <p:cNvSpPr/>
          <p:nvPr/>
        </p:nvSpPr>
        <p:spPr>
          <a:xfrm>
            <a:off x="1246471" y="4153301"/>
            <a:ext cx="1645919" cy="2120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Bro,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Kolom ID Customer </a:t>
            </a:r>
            <a:r>
              <a:rPr lang="en-US" dirty="0" err="1">
                <a:solidFill>
                  <a:schemeClr val="tx1"/>
                </a:solidFill>
              </a:rPr>
              <a:t>ada</a:t>
            </a:r>
            <a:r>
              <a:rPr lang="en-US" dirty="0">
                <a:solidFill>
                  <a:schemeClr val="tx1"/>
                </a:solidFill>
              </a:rPr>
              <a:t> di Table </a:t>
            </a:r>
            <a:r>
              <a:rPr lang="en-US" dirty="0" err="1">
                <a:solidFill>
                  <a:schemeClr val="tx1"/>
                </a:solidFill>
              </a:rPr>
              <a:t>apa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ya</a:t>
            </a:r>
            <a:r>
              <a:rPr lang="en-US" dirty="0">
                <a:solidFill>
                  <a:schemeClr val="tx1"/>
                </a:solidFill>
              </a:rPr>
              <a:t>?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D74AAD9-7212-27C5-156A-2D8445A735DB}"/>
              </a:ext>
            </a:extLst>
          </p:cNvPr>
          <p:cNvSpPr/>
          <p:nvPr/>
        </p:nvSpPr>
        <p:spPr>
          <a:xfrm>
            <a:off x="105875" y="95682"/>
            <a:ext cx="11858325" cy="60639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</a:rPr>
              <a:t>TIPS AND TRICK OPERASI </a:t>
            </a:r>
            <a:r>
              <a:rPr lang="en-US" b="1" dirty="0">
                <a:solidFill>
                  <a:sysClr val="windowText" lastClr="000000"/>
                </a:solidFill>
              </a:rPr>
              <a:t>READ : MENCARI INFORRMASI, INFORMATION_SCHEMA</a:t>
            </a:r>
            <a:endParaRPr lang="en-ID" b="1" dirty="0">
              <a:solidFill>
                <a:sysClr val="windowText" lastClr="00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7A234C-B7DF-FD68-F3EF-11EBB1C0036E}"/>
              </a:ext>
            </a:extLst>
          </p:cNvPr>
          <p:cNvSpPr/>
          <p:nvPr/>
        </p:nvSpPr>
        <p:spPr>
          <a:xfrm>
            <a:off x="5399772" y="827773"/>
            <a:ext cx="6564429" cy="435061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</a:rPr>
              <a:t>Untuk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mencari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kolom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berdasarkan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nama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kolom</a:t>
            </a:r>
            <a:r>
              <a:rPr lang="en-US" dirty="0">
                <a:solidFill>
                  <a:schemeClr val="tx1"/>
                </a:solidFill>
              </a:rPr>
              <a:t> di </a:t>
            </a:r>
            <a:r>
              <a:rPr lang="en-US" dirty="0" err="1">
                <a:solidFill>
                  <a:schemeClr val="tx1"/>
                </a:solidFill>
              </a:rPr>
              <a:t>semua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tabel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dalam</a:t>
            </a:r>
            <a:r>
              <a:rPr lang="en-US" dirty="0">
                <a:solidFill>
                  <a:schemeClr val="tx1"/>
                </a:solidFill>
              </a:rPr>
              <a:t> database SQL Server, Anda </a:t>
            </a:r>
            <a:r>
              <a:rPr lang="en-US" dirty="0" err="1">
                <a:solidFill>
                  <a:schemeClr val="tx1"/>
                </a:solidFill>
              </a:rPr>
              <a:t>dapat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menggunakan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kueri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terhadap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tabel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sistem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INFORMATION_SCHEMA.COLUMNS.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 err="1">
                <a:solidFill>
                  <a:schemeClr val="tx1"/>
                </a:solidFill>
              </a:rPr>
              <a:t>Contoh</a:t>
            </a:r>
            <a:r>
              <a:rPr lang="en-US" dirty="0">
                <a:solidFill>
                  <a:schemeClr val="tx1"/>
                </a:solidFill>
              </a:rPr>
              <a:t> 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SELECT TABLE_SCHEMA</a:t>
            </a:r>
          </a:p>
          <a:p>
            <a:r>
              <a:rPr lang="en-US" dirty="0">
                <a:solidFill>
                  <a:schemeClr val="tx1"/>
                </a:solidFill>
              </a:rPr>
              <a:t>, TABLE_NAME</a:t>
            </a:r>
          </a:p>
          <a:p>
            <a:r>
              <a:rPr lang="en-US" dirty="0">
                <a:solidFill>
                  <a:schemeClr val="tx1"/>
                </a:solidFill>
              </a:rPr>
              <a:t>, COLUMN_NAME</a:t>
            </a:r>
          </a:p>
          <a:p>
            <a:r>
              <a:rPr lang="en-US" dirty="0">
                <a:solidFill>
                  <a:schemeClr val="tx1"/>
                </a:solidFill>
              </a:rPr>
              <a:t>, DATA_TYPE</a:t>
            </a:r>
          </a:p>
          <a:p>
            <a:r>
              <a:rPr lang="en-US" dirty="0">
                <a:solidFill>
                  <a:schemeClr val="tx1"/>
                </a:solidFill>
              </a:rPr>
              <a:t>FROM INFORMATION_SCHEMA.COLUMNS</a:t>
            </a:r>
          </a:p>
          <a:p>
            <a:r>
              <a:rPr lang="en-US" dirty="0">
                <a:solidFill>
                  <a:schemeClr val="tx1"/>
                </a:solidFill>
              </a:rPr>
              <a:t>WHERE COLUMN_NAME LIKE ‘%ID%’</a:t>
            </a:r>
          </a:p>
          <a:p>
            <a:r>
              <a:rPr lang="en-US" dirty="0">
                <a:solidFill>
                  <a:schemeClr val="tx1"/>
                </a:solidFill>
              </a:rPr>
              <a:t>ORDER BY 2;</a:t>
            </a:r>
          </a:p>
          <a:p>
            <a:endParaRPr lang="en-ID" dirty="0">
              <a:solidFill>
                <a:schemeClr val="tx1"/>
              </a:solidFill>
            </a:endParaRPr>
          </a:p>
          <a:p>
            <a:r>
              <a:rPr lang="en-ID" dirty="0" err="1">
                <a:solidFill>
                  <a:schemeClr val="tx1"/>
                </a:solidFill>
              </a:rPr>
              <a:t>Perlu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dicatat</a:t>
            </a:r>
            <a:r>
              <a:rPr lang="en-ID" dirty="0">
                <a:solidFill>
                  <a:schemeClr val="tx1"/>
                </a:solidFill>
              </a:rPr>
              <a:t>, </a:t>
            </a:r>
            <a:r>
              <a:rPr lang="en-ID" dirty="0" err="1">
                <a:solidFill>
                  <a:schemeClr val="tx1"/>
                </a:solidFill>
              </a:rPr>
              <a:t>konfirmasi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secara</a:t>
            </a:r>
            <a:r>
              <a:rPr lang="en-ID" dirty="0">
                <a:solidFill>
                  <a:schemeClr val="tx1"/>
                </a:solidFill>
              </a:rPr>
              <a:t> UI / </a:t>
            </a:r>
            <a:r>
              <a:rPr lang="en-ID" dirty="0" err="1">
                <a:solidFill>
                  <a:schemeClr val="tx1"/>
                </a:solidFill>
              </a:rPr>
              <a:t>terhadap</a:t>
            </a:r>
            <a:r>
              <a:rPr lang="en-ID" dirty="0">
                <a:solidFill>
                  <a:schemeClr val="tx1"/>
                </a:solidFill>
              </a:rPr>
              <a:t> user </a:t>
            </a:r>
            <a:r>
              <a:rPr lang="en-ID" dirty="0" err="1">
                <a:solidFill>
                  <a:schemeClr val="tx1"/>
                </a:solidFill>
              </a:rPr>
              <a:t>perlu</a:t>
            </a:r>
            <a:r>
              <a:rPr lang="en-ID" dirty="0">
                <a:solidFill>
                  <a:schemeClr val="tx1"/>
                </a:solidFill>
              </a:rPr>
              <a:t> </a:t>
            </a:r>
            <a:r>
              <a:rPr lang="en-ID" dirty="0" err="1">
                <a:solidFill>
                  <a:schemeClr val="tx1"/>
                </a:solidFill>
              </a:rPr>
              <a:t>dilakukan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9AF5C3A-E00C-928D-E483-CD6A642EC80F}"/>
              </a:ext>
            </a:extLst>
          </p:cNvPr>
          <p:cNvSpPr/>
          <p:nvPr/>
        </p:nvSpPr>
        <p:spPr>
          <a:xfrm>
            <a:off x="6424866" y="5716406"/>
            <a:ext cx="1650729" cy="106416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Sudah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sesuai</a:t>
            </a:r>
            <a:r>
              <a:rPr lang="en-US" dirty="0">
                <a:solidFill>
                  <a:schemeClr val="tx1"/>
                </a:solidFill>
              </a:rPr>
              <a:t>..</a:t>
            </a:r>
            <a:endParaRPr lang="en-ID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230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A50D7DD-DE90-0861-DF1A-3807D11944B4}"/>
              </a:ext>
            </a:extLst>
          </p:cNvPr>
          <p:cNvSpPr/>
          <p:nvPr/>
        </p:nvSpPr>
        <p:spPr>
          <a:xfrm>
            <a:off x="3612577" y="-18695"/>
            <a:ext cx="8579423" cy="68766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8FCA0-CA94-E92F-CFFE-E55D147AAD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146" t="158" r="33625" b="30948"/>
          <a:stretch/>
        </p:blipFill>
        <p:spPr>
          <a:xfrm>
            <a:off x="0" y="1"/>
            <a:ext cx="3506702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F43B56D7-5699-C3F7-8C7E-A2D25E91B91C}"/>
              </a:ext>
            </a:extLst>
          </p:cNvPr>
          <p:cNvSpPr/>
          <p:nvPr/>
        </p:nvSpPr>
        <p:spPr>
          <a:xfrm>
            <a:off x="105875" y="797755"/>
            <a:ext cx="1665172" cy="199002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Cara grouping baris </a:t>
            </a:r>
            <a:r>
              <a:rPr lang="en-US" sz="1200" dirty="0" err="1">
                <a:solidFill>
                  <a:schemeClr val="tx1"/>
                </a:solidFill>
              </a:rPr>
              <a:t>menjadi</a:t>
            </a:r>
            <a:r>
              <a:rPr lang="en-US" sz="1200" dirty="0">
                <a:solidFill>
                  <a:schemeClr val="tx1"/>
                </a:solidFill>
              </a:rPr>
              <a:t> 1 baris </a:t>
            </a:r>
            <a:r>
              <a:rPr lang="en-US" sz="1200" dirty="0" err="1">
                <a:solidFill>
                  <a:schemeClr val="tx1"/>
                </a:solidFill>
              </a:rPr>
              <a:t>pakai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pemisah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koma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gimana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ya</a:t>
            </a:r>
            <a:r>
              <a:rPr lang="en-US" sz="1200" dirty="0">
                <a:solidFill>
                  <a:schemeClr val="tx1"/>
                </a:solidFill>
              </a:rPr>
              <a:t>? </a:t>
            </a:r>
            <a:endParaRPr lang="en-ID" sz="1200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F21ABD3-F07F-7882-995C-3550B66D6172}"/>
              </a:ext>
            </a:extLst>
          </p:cNvPr>
          <p:cNvSpPr/>
          <p:nvPr/>
        </p:nvSpPr>
        <p:spPr>
          <a:xfrm>
            <a:off x="1515876" y="4469901"/>
            <a:ext cx="1990826" cy="22924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CHAT GPT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Do your Magic…</a:t>
            </a:r>
            <a:endParaRPr lang="en-ID" dirty="0">
              <a:solidFill>
                <a:schemeClr val="tx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A48223D-5FDE-3B74-FB59-ABACD1E3E82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b="18938"/>
          <a:stretch/>
        </p:blipFill>
        <p:spPr>
          <a:xfrm>
            <a:off x="7064943" y="804124"/>
            <a:ext cx="4899258" cy="397147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1576DF6-236F-03F0-8673-2BBD9D4240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2577" y="1679734"/>
            <a:ext cx="5563177" cy="409945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BC2EC53-9F84-369F-E984-1EEF54CA0F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8210" y="4578806"/>
            <a:ext cx="6435990" cy="20746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D1BA178-9B23-F55F-87C9-0BD1B9E86B0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5625"/>
          <a:stretch/>
        </p:blipFill>
        <p:spPr>
          <a:xfrm>
            <a:off x="3612577" y="-18695"/>
            <a:ext cx="6724953" cy="16321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6A5499-1998-1FD0-BDDC-2BE3A38892D4}"/>
              </a:ext>
            </a:extLst>
          </p:cNvPr>
          <p:cNvSpPr/>
          <p:nvPr/>
        </p:nvSpPr>
        <p:spPr>
          <a:xfrm>
            <a:off x="105875" y="47557"/>
            <a:ext cx="11858325" cy="60639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</a:rPr>
              <a:t>TIPS AND TRICK OPERASI </a:t>
            </a:r>
            <a:r>
              <a:rPr lang="en-US" b="1" dirty="0">
                <a:solidFill>
                  <a:sysClr val="windowText" lastClr="000000"/>
                </a:solidFill>
              </a:rPr>
              <a:t>READ : MENCARI INFORRMASI, PEMANFAATAN AI</a:t>
            </a:r>
            <a:endParaRPr lang="en-ID" b="1" dirty="0">
              <a:solidFill>
                <a:sysClr val="windowText" lastClr="00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D5C046C-C065-12C1-937C-194BE8A736C4}"/>
              </a:ext>
            </a:extLst>
          </p:cNvPr>
          <p:cNvSpPr/>
          <p:nvPr/>
        </p:nvSpPr>
        <p:spPr>
          <a:xfrm>
            <a:off x="1643462" y="1996194"/>
            <a:ext cx="1990826" cy="15252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Di </a:t>
            </a:r>
            <a:r>
              <a:rPr lang="en-US" sz="1200" dirty="0" err="1">
                <a:solidFill>
                  <a:schemeClr val="tx1"/>
                </a:solidFill>
              </a:rPr>
              <a:t>MySql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pakai</a:t>
            </a:r>
            <a:r>
              <a:rPr lang="en-US" sz="1200" dirty="0">
                <a:solidFill>
                  <a:schemeClr val="tx1"/>
                </a:solidFill>
              </a:rPr>
              <a:t> GROUP_CONCAT, kalua SQL_SERVER </a:t>
            </a:r>
            <a:r>
              <a:rPr lang="en-US" sz="1200" dirty="0" err="1">
                <a:solidFill>
                  <a:schemeClr val="tx1"/>
                </a:solidFill>
              </a:rPr>
              <a:t>gimana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ya</a:t>
            </a:r>
            <a:r>
              <a:rPr lang="en-US" sz="1200" dirty="0">
                <a:solidFill>
                  <a:schemeClr val="tx1"/>
                </a:solidFill>
              </a:rPr>
              <a:t>?</a:t>
            </a:r>
            <a:endParaRPr lang="en-ID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404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549573-69AA-D413-364F-ED894A8E2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84AEA14-6738-386C-6E0A-35EF6AB47B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737" b="30988"/>
          <a:stretch/>
        </p:blipFill>
        <p:spPr>
          <a:xfrm>
            <a:off x="125127" y="-1"/>
            <a:ext cx="11973829" cy="68580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40B35DF-1053-1790-8C13-0EC7C3ABDEA5}"/>
              </a:ext>
            </a:extLst>
          </p:cNvPr>
          <p:cNvSpPr/>
          <p:nvPr/>
        </p:nvSpPr>
        <p:spPr>
          <a:xfrm>
            <a:off x="413886" y="0"/>
            <a:ext cx="11425188" cy="49762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EE2E46-E5F8-9E41-4E28-7B0C363776E1}"/>
              </a:ext>
            </a:extLst>
          </p:cNvPr>
          <p:cNvSpPr/>
          <p:nvPr/>
        </p:nvSpPr>
        <p:spPr>
          <a:xfrm>
            <a:off x="519765" y="77002"/>
            <a:ext cx="5720212" cy="60639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</a:rPr>
              <a:t>TIPS AND TRICK OPERASI </a:t>
            </a:r>
            <a:r>
              <a:rPr lang="en-US" b="1" dirty="0">
                <a:solidFill>
                  <a:sysClr val="windowText" lastClr="000000"/>
                </a:solidFill>
              </a:rPr>
              <a:t>READ : PENYAJIAN DATA, JOIN</a:t>
            </a:r>
            <a:endParaRPr lang="en-ID" b="1" dirty="0">
              <a:solidFill>
                <a:sysClr val="windowText" lastClr="0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B2EF16-E027-2763-D4B0-3F5B2DFD8900}"/>
              </a:ext>
            </a:extLst>
          </p:cNvPr>
          <p:cNvSpPr txBox="1"/>
          <p:nvPr/>
        </p:nvSpPr>
        <p:spPr>
          <a:xfrm>
            <a:off x="519764" y="914205"/>
            <a:ext cx="5900287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600" b="1" dirty="0"/>
              <a:t>1. JOIN (INNER JOIN)</a:t>
            </a:r>
          </a:p>
          <a:p>
            <a:r>
              <a:rPr lang="en-ID" sz="1600" dirty="0" err="1"/>
              <a:t>Mengembalikan</a:t>
            </a:r>
            <a:r>
              <a:rPr lang="en-ID" sz="1600" dirty="0"/>
              <a:t> baris yang </a:t>
            </a:r>
            <a:r>
              <a:rPr lang="en-ID" sz="1600" dirty="0" err="1"/>
              <a:t>cocok</a:t>
            </a:r>
            <a:r>
              <a:rPr lang="en-ID" sz="1600" dirty="0"/>
              <a:t> </a:t>
            </a:r>
            <a:r>
              <a:rPr lang="en-ID" sz="1600" dirty="0" err="1"/>
              <a:t>antara</a:t>
            </a:r>
            <a:r>
              <a:rPr lang="en-ID" sz="1600" dirty="0"/>
              <a:t> </a:t>
            </a:r>
            <a:r>
              <a:rPr lang="en-ID" sz="1600" dirty="0" err="1"/>
              <a:t>tabel-tabel</a:t>
            </a:r>
            <a:r>
              <a:rPr lang="en-ID" sz="1600" dirty="0"/>
              <a:t> yang </a:t>
            </a:r>
            <a:r>
              <a:rPr lang="en-ID" sz="1600" dirty="0" err="1"/>
              <a:t>digabung</a:t>
            </a:r>
            <a:r>
              <a:rPr lang="en-ID" sz="1600" dirty="0"/>
              <a:t> </a:t>
            </a:r>
            <a:r>
              <a:rPr lang="en-ID" sz="1600" dirty="0" err="1"/>
              <a:t>berdasarkan</a:t>
            </a:r>
            <a:r>
              <a:rPr lang="en-ID" sz="1600" dirty="0"/>
              <a:t> </a:t>
            </a:r>
            <a:r>
              <a:rPr lang="en-ID" sz="1600" dirty="0" err="1"/>
              <a:t>kondisi</a:t>
            </a:r>
            <a:r>
              <a:rPr lang="en-ID" sz="1600" dirty="0"/>
              <a:t> yang </a:t>
            </a:r>
            <a:r>
              <a:rPr lang="en-ID" sz="1600" dirty="0" err="1"/>
              <a:t>diberikan</a:t>
            </a:r>
            <a:r>
              <a:rPr lang="en-ID" sz="1600" dirty="0"/>
              <a:t>.</a:t>
            </a:r>
          </a:p>
          <a:p>
            <a:r>
              <a:rPr lang="en-ID" sz="1600" b="1" dirty="0" err="1"/>
              <a:t>Karakteristik</a:t>
            </a:r>
            <a:r>
              <a:rPr lang="en-ID" sz="1600" b="1" dirty="0"/>
              <a:t>:</a:t>
            </a:r>
            <a:endParaRPr lang="en-ID" sz="1600" dirty="0"/>
          </a:p>
          <a:p>
            <a:pPr>
              <a:buFont typeface="Arial" panose="020B0604020202020204" pitchFamily="34" charset="0"/>
              <a:buChar char="•"/>
            </a:pPr>
            <a:r>
              <a:rPr lang="en-ID" sz="1600" dirty="0"/>
              <a:t>Hanya baris </a:t>
            </a:r>
            <a:r>
              <a:rPr lang="en-ID" sz="1600" dirty="0" err="1"/>
              <a:t>dengan</a:t>
            </a:r>
            <a:r>
              <a:rPr lang="en-ID" sz="1600" dirty="0"/>
              <a:t> </a:t>
            </a:r>
            <a:r>
              <a:rPr lang="en-ID" sz="1600" dirty="0" err="1"/>
              <a:t>kecocokan</a:t>
            </a:r>
            <a:r>
              <a:rPr lang="en-ID" sz="1600" dirty="0"/>
              <a:t> di </a:t>
            </a:r>
            <a:r>
              <a:rPr lang="en-ID" sz="1600" dirty="0" err="1"/>
              <a:t>kedua</a:t>
            </a:r>
            <a:r>
              <a:rPr lang="en-ID" sz="1600" dirty="0"/>
              <a:t> </a:t>
            </a:r>
            <a:r>
              <a:rPr lang="en-ID" sz="1600" dirty="0" err="1"/>
              <a:t>tabel</a:t>
            </a:r>
            <a:r>
              <a:rPr lang="en-ID" sz="1600" dirty="0"/>
              <a:t> yang </a:t>
            </a:r>
            <a:r>
              <a:rPr lang="en-ID" sz="1600" dirty="0" err="1"/>
              <a:t>akan</a:t>
            </a:r>
            <a:r>
              <a:rPr lang="en-ID" sz="1600" dirty="0"/>
              <a:t> </a:t>
            </a:r>
            <a:r>
              <a:rPr lang="en-ID" sz="1600" dirty="0" err="1"/>
              <a:t>ditampilkan</a:t>
            </a:r>
            <a:r>
              <a:rPr lang="en-ID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D" sz="1600" dirty="0"/>
              <a:t>Baris </a:t>
            </a:r>
            <a:r>
              <a:rPr lang="en-ID" sz="1600" dirty="0" err="1"/>
              <a:t>tanpa</a:t>
            </a:r>
            <a:r>
              <a:rPr lang="en-ID" sz="1600" dirty="0"/>
              <a:t> </a:t>
            </a:r>
            <a:r>
              <a:rPr lang="en-ID" sz="1600" dirty="0" err="1"/>
              <a:t>kecocokan</a:t>
            </a:r>
            <a:r>
              <a:rPr lang="en-ID" sz="1600" dirty="0"/>
              <a:t> </a:t>
            </a:r>
            <a:r>
              <a:rPr lang="en-ID" sz="1600" dirty="0" err="1"/>
              <a:t>tidak</a:t>
            </a:r>
            <a:r>
              <a:rPr lang="en-ID" sz="1600" dirty="0"/>
              <a:t> </a:t>
            </a:r>
            <a:r>
              <a:rPr lang="en-ID" sz="1600" dirty="0" err="1"/>
              <a:t>ditampilkan</a:t>
            </a:r>
            <a:r>
              <a:rPr lang="en-ID" sz="16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ID" sz="1600" dirty="0"/>
          </a:p>
          <a:p>
            <a:r>
              <a:rPr lang="en-ID" sz="1600" b="1" dirty="0"/>
              <a:t>2. LEFT JOIN (LEFT OUTER JOIN)</a:t>
            </a:r>
          </a:p>
          <a:p>
            <a:r>
              <a:rPr lang="en-ID" sz="1600" dirty="0" err="1"/>
              <a:t>Mengembalikan</a:t>
            </a:r>
            <a:r>
              <a:rPr lang="en-ID" sz="1600" dirty="0"/>
              <a:t> </a:t>
            </a:r>
            <a:r>
              <a:rPr lang="en-ID" sz="1600" dirty="0" err="1"/>
              <a:t>semua</a:t>
            </a:r>
            <a:r>
              <a:rPr lang="en-ID" sz="1600" dirty="0"/>
              <a:t> baris </a:t>
            </a:r>
            <a:r>
              <a:rPr lang="en-ID" sz="1600" dirty="0" err="1"/>
              <a:t>dari</a:t>
            </a:r>
            <a:r>
              <a:rPr lang="en-ID" sz="1600" dirty="0"/>
              <a:t> </a:t>
            </a:r>
            <a:r>
              <a:rPr lang="en-ID" sz="1600" dirty="0" err="1"/>
              <a:t>tabel</a:t>
            </a:r>
            <a:r>
              <a:rPr lang="en-ID" sz="1600" dirty="0"/>
              <a:t> </a:t>
            </a:r>
            <a:r>
              <a:rPr lang="en-ID" sz="1600" dirty="0" err="1"/>
              <a:t>kiri</a:t>
            </a:r>
            <a:r>
              <a:rPr lang="en-ID" sz="1600" dirty="0"/>
              <a:t> (</a:t>
            </a:r>
            <a:r>
              <a:rPr lang="en-ID" sz="1600" dirty="0" err="1"/>
              <a:t>TableA</a:t>
            </a:r>
            <a:r>
              <a:rPr lang="en-ID" sz="1600" dirty="0"/>
              <a:t>) dan </a:t>
            </a:r>
            <a:r>
              <a:rPr lang="en-ID" sz="1600" dirty="0" err="1"/>
              <a:t>hanya</a:t>
            </a:r>
            <a:r>
              <a:rPr lang="en-ID" sz="1600" dirty="0"/>
              <a:t> baris yang </a:t>
            </a:r>
            <a:r>
              <a:rPr lang="en-ID" sz="1600" dirty="0" err="1"/>
              <a:t>cocok</a:t>
            </a:r>
            <a:r>
              <a:rPr lang="en-ID" sz="1600" dirty="0"/>
              <a:t> </a:t>
            </a:r>
            <a:r>
              <a:rPr lang="en-ID" sz="1600" dirty="0" err="1"/>
              <a:t>dari</a:t>
            </a:r>
            <a:r>
              <a:rPr lang="en-ID" sz="1600" dirty="0"/>
              <a:t> </a:t>
            </a:r>
            <a:r>
              <a:rPr lang="en-ID" sz="1600" dirty="0" err="1"/>
              <a:t>tabel</a:t>
            </a:r>
            <a:r>
              <a:rPr lang="en-ID" sz="1600" dirty="0"/>
              <a:t> </a:t>
            </a:r>
            <a:r>
              <a:rPr lang="en-ID" sz="1600" dirty="0" err="1"/>
              <a:t>kanan</a:t>
            </a:r>
            <a:r>
              <a:rPr lang="en-ID" sz="1600" dirty="0"/>
              <a:t> (</a:t>
            </a:r>
            <a:r>
              <a:rPr lang="en-ID" sz="1600" dirty="0" err="1"/>
              <a:t>TableB</a:t>
            </a:r>
            <a:r>
              <a:rPr lang="en-ID" sz="1600" dirty="0"/>
              <a:t>). Jika </a:t>
            </a:r>
            <a:r>
              <a:rPr lang="en-ID" sz="1600" dirty="0" err="1"/>
              <a:t>tidak</a:t>
            </a:r>
            <a:r>
              <a:rPr lang="en-ID" sz="1600" dirty="0"/>
              <a:t> </a:t>
            </a:r>
            <a:r>
              <a:rPr lang="en-ID" sz="1600" dirty="0" err="1"/>
              <a:t>ada</a:t>
            </a:r>
            <a:r>
              <a:rPr lang="en-ID" sz="1600" dirty="0"/>
              <a:t> </a:t>
            </a:r>
            <a:r>
              <a:rPr lang="en-ID" sz="1600" dirty="0" err="1"/>
              <a:t>kecocokan</a:t>
            </a:r>
            <a:r>
              <a:rPr lang="en-ID" sz="1600" dirty="0"/>
              <a:t>, </a:t>
            </a:r>
            <a:r>
              <a:rPr lang="en-ID" sz="1600" dirty="0" err="1"/>
              <a:t>nilai</a:t>
            </a:r>
            <a:r>
              <a:rPr lang="en-ID" sz="1600" dirty="0"/>
              <a:t> </a:t>
            </a:r>
            <a:r>
              <a:rPr lang="en-ID" sz="1600" dirty="0" err="1"/>
              <a:t>kolom</a:t>
            </a:r>
            <a:r>
              <a:rPr lang="en-ID" sz="1600" dirty="0"/>
              <a:t> </a:t>
            </a:r>
            <a:r>
              <a:rPr lang="en-ID" sz="1600" dirty="0" err="1"/>
              <a:t>dari</a:t>
            </a:r>
            <a:r>
              <a:rPr lang="en-ID" sz="1600" dirty="0"/>
              <a:t> </a:t>
            </a:r>
            <a:r>
              <a:rPr lang="en-ID" sz="1600" dirty="0" err="1"/>
              <a:t>tabel</a:t>
            </a:r>
            <a:r>
              <a:rPr lang="en-ID" sz="1600" dirty="0"/>
              <a:t> </a:t>
            </a:r>
            <a:r>
              <a:rPr lang="en-ID" sz="1600" dirty="0" err="1"/>
              <a:t>kanan</a:t>
            </a:r>
            <a:r>
              <a:rPr lang="en-ID" sz="1600" dirty="0"/>
              <a:t> </a:t>
            </a:r>
            <a:r>
              <a:rPr lang="en-ID" sz="1600" dirty="0" err="1"/>
              <a:t>akan</a:t>
            </a:r>
            <a:r>
              <a:rPr lang="en-ID" sz="1600" dirty="0"/>
              <a:t> </a:t>
            </a:r>
            <a:r>
              <a:rPr lang="en-ID" sz="1600" dirty="0" err="1"/>
              <a:t>berupa</a:t>
            </a:r>
            <a:r>
              <a:rPr lang="en-ID" sz="1600" dirty="0"/>
              <a:t> NULL.</a:t>
            </a:r>
          </a:p>
          <a:p>
            <a:endParaRPr lang="en-ID" sz="1600" dirty="0"/>
          </a:p>
          <a:p>
            <a:r>
              <a:rPr lang="en-ID" sz="1600" b="1" dirty="0"/>
              <a:t>3. FULL JOIN (FULL OUTER JOIN)</a:t>
            </a:r>
          </a:p>
          <a:p>
            <a:r>
              <a:rPr lang="en-ID" sz="1600" dirty="0" err="1"/>
              <a:t>Mengembalikan</a:t>
            </a:r>
            <a:r>
              <a:rPr lang="en-ID" sz="1600" dirty="0"/>
              <a:t> </a:t>
            </a:r>
            <a:r>
              <a:rPr lang="en-ID" sz="1600" dirty="0" err="1"/>
              <a:t>semua</a:t>
            </a:r>
            <a:r>
              <a:rPr lang="en-ID" sz="1600" dirty="0"/>
              <a:t> baris </a:t>
            </a:r>
            <a:r>
              <a:rPr lang="en-ID" sz="1600" dirty="0" err="1"/>
              <a:t>dari</a:t>
            </a:r>
            <a:r>
              <a:rPr lang="en-ID" sz="1600" dirty="0"/>
              <a:t> </a:t>
            </a:r>
            <a:r>
              <a:rPr lang="en-ID" sz="1600" dirty="0" err="1"/>
              <a:t>kedua</a:t>
            </a:r>
            <a:r>
              <a:rPr lang="en-ID" sz="1600" dirty="0"/>
              <a:t> </a:t>
            </a:r>
            <a:r>
              <a:rPr lang="en-ID" sz="1600" dirty="0" err="1"/>
              <a:t>tabel</a:t>
            </a:r>
            <a:r>
              <a:rPr lang="en-ID" sz="1600" dirty="0"/>
              <a:t>. Jika </a:t>
            </a:r>
            <a:r>
              <a:rPr lang="en-ID" sz="1600" dirty="0" err="1"/>
              <a:t>tidak</a:t>
            </a:r>
            <a:r>
              <a:rPr lang="en-ID" sz="1600" dirty="0"/>
              <a:t> </a:t>
            </a:r>
            <a:r>
              <a:rPr lang="en-ID" sz="1600" dirty="0" err="1"/>
              <a:t>ada</a:t>
            </a:r>
            <a:r>
              <a:rPr lang="en-ID" sz="1600" dirty="0"/>
              <a:t> </a:t>
            </a:r>
            <a:r>
              <a:rPr lang="en-ID" sz="1600" dirty="0" err="1"/>
              <a:t>kecocokan</a:t>
            </a:r>
            <a:r>
              <a:rPr lang="en-ID" sz="1600" dirty="0"/>
              <a:t>, </a:t>
            </a:r>
            <a:r>
              <a:rPr lang="en-ID" sz="1600" dirty="0" err="1"/>
              <a:t>kolom</a:t>
            </a:r>
            <a:r>
              <a:rPr lang="en-ID" sz="1600" dirty="0"/>
              <a:t> yang </a:t>
            </a:r>
            <a:r>
              <a:rPr lang="en-ID" sz="1600" dirty="0" err="1"/>
              <a:t>tidak</a:t>
            </a:r>
            <a:r>
              <a:rPr lang="en-ID" sz="1600" dirty="0"/>
              <a:t> </a:t>
            </a:r>
            <a:r>
              <a:rPr lang="en-ID" sz="1600" dirty="0" err="1"/>
              <a:t>memiliki</a:t>
            </a:r>
            <a:r>
              <a:rPr lang="en-ID" sz="1600" dirty="0"/>
              <a:t> </a:t>
            </a:r>
            <a:r>
              <a:rPr lang="en-ID" sz="1600" dirty="0" err="1"/>
              <a:t>pasangan</a:t>
            </a:r>
            <a:r>
              <a:rPr lang="en-ID" sz="1600" dirty="0"/>
              <a:t> </a:t>
            </a:r>
            <a:r>
              <a:rPr lang="en-ID" sz="1600" dirty="0" err="1"/>
              <a:t>akan</a:t>
            </a:r>
            <a:r>
              <a:rPr lang="en-ID" sz="1600" dirty="0"/>
              <a:t> </a:t>
            </a:r>
            <a:r>
              <a:rPr lang="en-ID" sz="1600" dirty="0" err="1"/>
              <a:t>bernilai</a:t>
            </a:r>
            <a:r>
              <a:rPr lang="en-ID" sz="1600" dirty="0"/>
              <a:t> NULL.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98A527C-610C-2DC2-7F9C-8FDE7786DC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6490064"/>
              </p:ext>
            </p:extLst>
          </p:nvPr>
        </p:nvGraphicFramePr>
        <p:xfrm>
          <a:off x="6499858" y="281286"/>
          <a:ext cx="5242564" cy="1334326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310641">
                  <a:extLst>
                    <a:ext uri="{9D8B030D-6E8A-4147-A177-3AD203B41FA5}">
                      <a16:colId xmlns:a16="http://schemas.microsoft.com/office/drawing/2014/main" val="2575149660"/>
                    </a:ext>
                  </a:extLst>
                </a:gridCol>
                <a:gridCol w="1310641">
                  <a:extLst>
                    <a:ext uri="{9D8B030D-6E8A-4147-A177-3AD203B41FA5}">
                      <a16:colId xmlns:a16="http://schemas.microsoft.com/office/drawing/2014/main" val="1383838087"/>
                    </a:ext>
                  </a:extLst>
                </a:gridCol>
                <a:gridCol w="1310641">
                  <a:extLst>
                    <a:ext uri="{9D8B030D-6E8A-4147-A177-3AD203B41FA5}">
                      <a16:colId xmlns:a16="http://schemas.microsoft.com/office/drawing/2014/main" val="4264495014"/>
                    </a:ext>
                  </a:extLst>
                </a:gridCol>
                <a:gridCol w="1310641">
                  <a:extLst>
                    <a:ext uri="{9D8B030D-6E8A-4147-A177-3AD203B41FA5}">
                      <a16:colId xmlns:a16="http://schemas.microsoft.com/office/drawing/2014/main" val="416639112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>
                          <a:effectLst/>
                        </a:rPr>
                        <a:t>Join Type</a:t>
                      </a:r>
                      <a:endParaRPr lang="en-ID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>
                          <a:effectLst/>
                        </a:rPr>
                        <a:t>Hanya Baris Cocok</a:t>
                      </a:r>
                      <a:endParaRPr lang="en-ID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>
                          <a:effectLst/>
                        </a:rPr>
                        <a:t>Semua Baris TableA</a:t>
                      </a:r>
                      <a:endParaRPr lang="en-ID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>
                          <a:effectLst/>
                        </a:rPr>
                        <a:t>Semua Baris TableB</a:t>
                      </a:r>
                      <a:endParaRPr lang="en-ID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6095017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>
                          <a:effectLst/>
                        </a:rPr>
                        <a:t>INNER</a:t>
                      </a:r>
                      <a:endParaRPr lang="en-ID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 dirty="0">
                          <a:effectLst/>
                        </a:rPr>
                        <a:t>✅</a:t>
                      </a:r>
                      <a:endParaRPr lang="en-ID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>
                          <a:effectLst/>
                        </a:rPr>
                        <a:t>❌</a:t>
                      </a:r>
                      <a:endParaRPr lang="en-ID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>
                          <a:effectLst/>
                        </a:rPr>
                        <a:t>❌</a:t>
                      </a:r>
                      <a:endParaRPr lang="en-ID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5377530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>
                          <a:effectLst/>
                        </a:rPr>
                        <a:t>LEFT</a:t>
                      </a:r>
                      <a:endParaRPr lang="en-ID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>
                          <a:effectLst/>
                        </a:rPr>
                        <a:t>✅</a:t>
                      </a:r>
                      <a:endParaRPr lang="en-ID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 dirty="0">
                          <a:effectLst/>
                        </a:rPr>
                        <a:t>✅</a:t>
                      </a:r>
                      <a:endParaRPr lang="en-ID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>
                          <a:effectLst/>
                        </a:rPr>
                        <a:t>❌</a:t>
                      </a:r>
                      <a:endParaRPr lang="en-ID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5399643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>
                          <a:effectLst/>
                        </a:rPr>
                        <a:t>FULL</a:t>
                      </a:r>
                      <a:endParaRPr lang="en-ID" sz="16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 dirty="0">
                          <a:effectLst/>
                        </a:rPr>
                        <a:t>✅</a:t>
                      </a:r>
                      <a:endParaRPr lang="en-ID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 dirty="0">
                          <a:effectLst/>
                        </a:rPr>
                        <a:t>✅</a:t>
                      </a:r>
                      <a:endParaRPr lang="en-ID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600" kern="100" dirty="0">
                          <a:effectLst/>
                        </a:rPr>
                        <a:t>✅</a:t>
                      </a:r>
                      <a:endParaRPr lang="en-ID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846928431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E0B8169C-A2D8-81FE-46CC-65313F6064AB}"/>
              </a:ext>
            </a:extLst>
          </p:cNvPr>
          <p:cNvSpPr txBox="1"/>
          <p:nvPr/>
        </p:nvSpPr>
        <p:spPr>
          <a:xfrm>
            <a:off x="6403207" y="1772442"/>
            <a:ext cx="5435867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600" dirty="0" err="1"/>
              <a:t>Kecepatan</a:t>
            </a:r>
            <a:r>
              <a:rPr lang="en-ID" sz="1600" dirty="0"/>
              <a:t> JOIN:</a:t>
            </a:r>
          </a:p>
          <a:p>
            <a:r>
              <a:rPr lang="en-ID" sz="1600" b="1" dirty="0"/>
              <a:t>INNER JOIN</a:t>
            </a:r>
            <a:r>
              <a:rPr lang="en-ID" sz="1600" dirty="0"/>
              <a:t> </a:t>
            </a:r>
            <a:r>
              <a:rPr lang="en-ID" sz="1600" dirty="0" err="1"/>
              <a:t>lebih</a:t>
            </a:r>
            <a:r>
              <a:rPr lang="en-ID" sz="1600" dirty="0"/>
              <a:t> </a:t>
            </a:r>
            <a:r>
              <a:rPr lang="en-ID" sz="1600" dirty="0" err="1"/>
              <a:t>cepat</a:t>
            </a:r>
            <a:r>
              <a:rPr lang="en-ID" sz="1600" dirty="0"/>
              <a:t> </a:t>
            </a:r>
            <a:r>
              <a:rPr lang="en-ID" sz="1600" dirty="0" err="1"/>
              <a:t>karena</a:t>
            </a:r>
            <a:r>
              <a:rPr lang="en-ID" sz="1600" dirty="0"/>
              <a:t> </a:t>
            </a:r>
            <a:r>
              <a:rPr lang="en-ID" sz="1600" dirty="0" err="1"/>
              <a:t>hanya</a:t>
            </a:r>
            <a:r>
              <a:rPr lang="en-ID" sz="1600" dirty="0"/>
              <a:t> </a:t>
            </a:r>
            <a:r>
              <a:rPr lang="en-ID" sz="1600" dirty="0" err="1"/>
              <a:t>fokus</a:t>
            </a:r>
            <a:r>
              <a:rPr lang="en-ID" sz="1600" dirty="0"/>
              <a:t> pada data yang </a:t>
            </a:r>
            <a:r>
              <a:rPr lang="en-ID" sz="1600" dirty="0" err="1"/>
              <a:t>cocok</a:t>
            </a:r>
            <a:r>
              <a:rPr lang="en-ID" sz="1600" dirty="0"/>
              <a:t>.</a:t>
            </a:r>
          </a:p>
          <a:p>
            <a:r>
              <a:rPr lang="en-ID" sz="1600" b="1" dirty="0"/>
              <a:t>LEFT JOIN </a:t>
            </a:r>
            <a:r>
              <a:rPr lang="en-ID" sz="1600" dirty="0" err="1"/>
              <a:t>atau</a:t>
            </a:r>
            <a:r>
              <a:rPr lang="en-ID" sz="1600" dirty="0"/>
              <a:t> </a:t>
            </a:r>
            <a:r>
              <a:rPr lang="en-ID" sz="1600" b="1" dirty="0"/>
              <a:t>FULL JOIN </a:t>
            </a:r>
            <a:r>
              <a:rPr lang="en-ID" sz="1600" dirty="0" err="1"/>
              <a:t>memerlukan</a:t>
            </a:r>
            <a:r>
              <a:rPr lang="en-ID" sz="1600" dirty="0"/>
              <a:t> </a:t>
            </a:r>
            <a:r>
              <a:rPr lang="en-ID" sz="1600" dirty="0" err="1"/>
              <a:t>lebih</a:t>
            </a:r>
            <a:r>
              <a:rPr lang="en-ID" sz="1600" dirty="0"/>
              <a:t> </a:t>
            </a:r>
            <a:r>
              <a:rPr lang="en-ID" sz="1600" dirty="0" err="1"/>
              <a:t>banyak</a:t>
            </a:r>
            <a:r>
              <a:rPr lang="en-ID" sz="1600" dirty="0"/>
              <a:t> </a:t>
            </a:r>
            <a:r>
              <a:rPr lang="en-ID" sz="1600" dirty="0" err="1"/>
              <a:t>waktu</a:t>
            </a:r>
            <a:r>
              <a:rPr lang="en-ID" sz="1600" dirty="0"/>
              <a:t> </a:t>
            </a:r>
            <a:r>
              <a:rPr lang="en-ID" sz="1600" dirty="0" err="1"/>
              <a:t>untuk</a:t>
            </a:r>
            <a:r>
              <a:rPr lang="en-ID" sz="1600" dirty="0"/>
              <a:t> </a:t>
            </a:r>
            <a:r>
              <a:rPr lang="en-ID" sz="1600" dirty="0" err="1"/>
              <a:t>menangani</a:t>
            </a:r>
            <a:r>
              <a:rPr lang="en-ID" sz="1600" dirty="0"/>
              <a:t> data yang </a:t>
            </a:r>
            <a:r>
              <a:rPr lang="en-ID" sz="1600" dirty="0" err="1"/>
              <a:t>tidak</a:t>
            </a:r>
            <a:r>
              <a:rPr lang="en-ID" sz="1600" dirty="0"/>
              <a:t> </a:t>
            </a:r>
            <a:r>
              <a:rPr lang="en-ID" sz="1600" dirty="0" err="1"/>
              <a:t>cocok</a:t>
            </a:r>
            <a:r>
              <a:rPr lang="en-ID" sz="1600" dirty="0"/>
              <a:t>.</a:t>
            </a:r>
          </a:p>
          <a:p>
            <a:endParaRPr lang="en-ID" sz="1600" dirty="0"/>
          </a:p>
          <a:p>
            <a:r>
              <a:rPr lang="en-ID" sz="1600" dirty="0" err="1"/>
              <a:t>Penulisan</a:t>
            </a:r>
            <a:r>
              <a:rPr lang="en-ID" sz="1600" dirty="0"/>
              <a:t> </a:t>
            </a:r>
            <a:r>
              <a:rPr lang="en-ID" sz="1600" dirty="0" err="1"/>
              <a:t>kolom</a:t>
            </a:r>
            <a:r>
              <a:rPr lang="en-ID" sz="1600" dirty="0"/>
              <a:t> join yang </a:t>
            </a:r>
            <a:r>
              <a:rPr lang="en-ID" sz="1600" dirty="0" err="1"/>
              <a:t>berurutan</a:t>
            </a:r>
            <a:r>
              <a:rPr lang="en-ID" sz="1600" dirty="0"/>
              <a:t> juga </a:t>
            </a:r>
            <a:r>
              <a:rPr lang="en-ID" sz="1600" dirty="0" err="1"/>
              <a:t>bisa</a:t>
            </a:r>
            <a:r>
              <a:rPr lang="en-ID" sz="1600" dirty="0"/>
              <a:t> </a:t>
            </a:r>
            <a:r>
              <a:rPr lang="en-ID" sz="1600" dirty="0" err="1"/>
              <a:t>membantu</a:t>
            </a:r>
            <a:r>
              <a:rPr lang="en-ID" sz="1600" dirty="0"/>
              <a:t> </a:t>
            </a:r>
            <a:r>
              <a:rPr lang="en-ID" sz="1600" dirty="0" err="1"/>
              <a:t>kecepatan</a:t>
            </a:r>
            <a:r>
              <a:rPr lang="en-ID" sz="1600" dirty="0"/>
              <a:t> </a:t>
            </a:r>
            <a:r>
              <a:rPr lang="en-ID" sz="1600" dirty="0" err="1"/>
              <a:t>eksekusi</a:t>
            </a:r>
            <a:r>
              <a:rPr lang="en-ID" sz="1600" dirty="0"/>
              <a:t> query. </a:t>
            </a:r>
            <a:r>
              <a:rPr lang="en-ID" sz="1600" dirty="0" err="1"/>
              <a:t>Contoh</a:t>
            </a:r>
            <a:r>
              <a:rPr lang="en-ID" sz="1600" dirty="0"/>
              <a:t> 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919CD0B-5177-565C-1858-E5E449B66ED3}"/>
              </a:ext>
            </a:extLst>
          </p:cNvPr>
          <p:cNvSpPr txBox="1"/>
          <p:nvPr/>
        </p:nvSpPr>
        <p:spPr>
          <a:xfrm>
            <a:off x="6420051" y="3813450"/>
            <a:ext cx="525218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800" dirty="0"/>
              <a:t>SELECT A.column1</a:t>
            </a:r>
          </a:p>
          <a:p>
            <a:r>
              <a:rPr lang="en-US" sz="1800" dirty="0"/>
              <a:t>, B.column2 </a:t>
            </a:r>
          </a:p>
          <a:p>
            <a:r>
              <a:rPr lang="en-US" sz="1800" dirty="0"/>
              <a:t>FROM </a:t>
            </a:r>
            <a:r>
              <a:rPr lang="en-US" sz="1800" dirty="0" err="1"/>
              <a:t>TableA</a:t>
            </a:r>
            <a:r>
              <a:rPr lang="en-US" sz="1800" dirty="0"/>
              <a:t> A </a:t>
            </a:r>
          </a:p>
          <a:p>
            <a:r>
              <a:rPr lang="en-US" sz="1800" dirty="0"/>
              <a:t>JOIN </a:t>
            </a:r>
            <a:r>
              <a:rPr lang="en-US" sz="1800" dirty="0" err="1"/>
              <a:t>TableB</a:t>
            </a:r>
            <a:r>
              <a:rPr lang="en-US" sz="1800" dirty="0"/>
              <a:t> B ON </a:t>
            </a:r>
            <a:r>
              <a:rPr lang="en-US" sz="1800" b="1" dirty="0" err="1"/>
              <a:t>A</a:t>
            </a:r>
            <a:r>
              <a:rPr lang="en-US" sz="1800" dirty="0" err="1"/>
              <a:t>.key_column</a:t>
            </a:r>
            <a:r>
              <a:rPr lang="en-US" sz="1800" dirty="0"/>
              <a:t> = </a:t>
            </a:r>
            <a:r>
              <a:rPr lang="en-US" sz="1800" b="1" dirty="0" err="1"/>
              <a:t>B</a:t>
            </a:r>
            <a:r>
              <a:rPr lang="en-US" sz="1800" dirty="0" err="1"/>
              <a:t>.key_column</a:t>
            </a:r>
            <a:r>
              <a:rPr lang="en-US" sz="1800" dirty="0"/>
              <a:t>;</a:t>
            </a:r>
            <a:endParaRPr lang="en-ID" sz="1800" dirty="0"/>
          </a:p>
        </p:txBody>
      </p:sp>
    </p:spTree>
    <p:extLst>
      <p:ext uri="{BB962C8B-B14F-4D97-AF65-F5344CB8AC3E}">
        <p14:creationId xmlns:p14="http://schemas.microsoft.com/office/powerpoint/2010/main" val="3091129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FC887A-AE92-F73C-2DF9-16D64B4CAE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46" t="13052" r="35658" b="71892"/>
          <a:stretch/>
        </p:blipFill>
        <p:spPr>
          <a:xfrm>
            <a:off x="182078" y="3821228"/>
            <a:ext cx="11827844" cy="285870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FF100ED-146F-88E6-C378-D66D17C3FB15}"/>
              </a:ext>
            </a:extLst>
          </p:cNvPr>
          <p:cNvSpPr/>
          <p:nvPr/>
        </p:nvSpPr>
        <p:spPr>
          <a:xfrm>
            <a:off x="335280" y="178069"/>
            <a:ext cx="11521440" cy="4913694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2D8E91-344F-FCEB-080D-4BA6B133BE88}"/>
              </a:ext>
            </a:extLst>
          </p:cNvPr>
          <p:cNvSpPr/>
          <p:nvPr/>
        </p:nvSpPr>
        <p:spPr>
          <a:xfrm>
            <a:off x="105876" y="95682"/>
            <a:ext cx="11540692" cy="60639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</a:rPr>
              <a:t>TIPS AND TRICK OPERASI </a:t>
            </a:r>
            <a:r>
              <a:rPr lang="en-US" b="1" dirty="0">
                <a:solidFill>
                  <a:sysClr val="windowText" lastClr="000000"/>
                </a:solidFill>
              </a:rPr>
              <a:t>READ DAN CREATE : TUNING QUERY BIG DATA MENGGUNAKAN CTE, #TEMP, DAN TEMPTABLE</a:t>
            </a:r>
            <a:endParaRPr lang="en-ID" b="1" dirty="0">
              <a:solidFill>
                <a:sysClr val="windowText" lastClr="000000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A54C2E8-819D-1931-A09F-1919C4438A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585257"/>
              </p:ext>
            </p:extLst>
          </p:nvPr>
        </p:nvGraphicFramePr>
        <p:xfrm>
          <a:off x="558264" y="784461"/>
          <a:ext cx="11088304" cy="4124420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2772076">
                  <a:extLst>
                    <a:ext uri="{9D8B030D-6E8A-4147-A177-3AD203B41FA5}">
                      <a16:colId xmlns:a16="http://schemas.microsoft.com/office/drawing/2014/main" val="1425153137"/>
                    </a:ext>
                  </a:extLst>
                </a:gridCol>
                <a:gridCol w="2772076">
                  <a:extLst>
                    <a:ext uri="{9D8B030D-6E8A-4147-A177-3AD203B41FA5}">
                      <a16:colId xmlns:a16="http://schemas.microsoft.com/office/drawing/2014/main" val="3638457461"/>
                    </a:ext>
                  </a:extLst>
                </a:gridCol>
                <a:gridCol w="2772076">
                  <a:extLst>
                    <a:ext uri="{9D8B030D-6E8A-4147-A177-3AD203B41FA5}">
                      <a16:colId xmlns:a16="http://schemas.microsoft.com/office/drawing/2014/main" val="360781396"/>
                    </a:ext>
                  </a:extLst>
                </a:gridCol>
                <a:gridCol w="2772076">
                  <a:extLst>
                    <a:ext uri="{9D8B030D-6E8A-4147-A177-3AD203B41FA5}">
                      <a16:colId xmlns:a16="http://schemas.microsoft.com/office/drawing/2014/main" val="2366459996"/>
                    </a:ext>
                  </a:extLst>
                </a:gridCol>
              </a:tblGrid>
              <a:tr h="51431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Kriteria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CTE (Common Table Expression)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#TEMP Table (Temporary Table)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 dirty="0">
                          <a:effectLst/>
                        </a:rPr>
                        <a:t>Temp Table (Global Temporary Table)</a:t>
                      </a:r>
                      <a:endParaRPr lang="en-ID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529928024"/>
                  </a:ext>
                </a:extLst>
              </a:tr>
              <a:tr h="51431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Deklarasi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Dengan WITH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Menggunakan CREATE TABLE #temp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Menggunakan CREATE TABLE ##temp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68815022"/>
                  </a:ext>
                </a:extLst>
              </a:tr>
              <a:tr h="51431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Skop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Hanya berlaku dalam satu pernyataan berikutnya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Berlaku untuk sesi pengguna saat ini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Berlaku untuk semua sesi pengguna hingga dihapus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79746202"/>
                  </a:ext>
                </a:extLst>
              </a:tr>
              <a:tr h="26210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 dirty="0" err="1">
                          <a:effectLst/>
                        </a:rPr>
                        <a:t>Penyimpanan</a:t>
                      </a:r>
                      <a:endParaRPr lang="en-ID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Di memori (bukan tabel fisik)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Tersimpan sementara di tempdb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 dirty="0" err="1">
                          <a:effectLst/>
                        </a:rPr>
                        <a:t>Tersimpan</a:t>
                      </a:r>
                      <a:r>
                        <a:rPr lang="en-ID" sz="1400" kern="100" dirty="0">
                          <a:effectLst/>
                        </a:rPr>
                        <a:t> di structure table</a:t>
                      </a:r>
                      <a:endParaRPr lang="en-ID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043792547"/>
                  </a:ext>
                </a:extLst>
              </a:tr>
              <a:tr h="51431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Kinerja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Cepat untuk data kecil dan query sederhana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Lebih baik untuk data besar dan operasi kompleks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Sama seperti #TEMP tetapi berlaku untuk semua sesi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525311154"/>
                  </a:ext>
                </a:extLst>
              </a:tr>
              <a:tr h="51431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Pembaruan Data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Tidak bisa diperbarui langsung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Bisa diperbarui dengan UPDATE, INSERT, DELETE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Sama dengan #TEMP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680475812"/>
                  </a:ext>
                </a:extLst>
              </a:tr>
              <a:tr h="26210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Rekursif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Mendukung rekursif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Tidak mendukung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Tidak mendukung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713195838"/>
                  </a:ext>
                </a:extLst>
              </a:tr>
              <a:tr h="51431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Kompleksitas Query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Lebih mudah untuk query sederhana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Lebih cocok untuk operasi kompleks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Sama seperti #TEMP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683969092"/>
                  </a:ext>
                </a:extLst>
              </a:tr>
              <a:tr h="51431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 dirty="0" err="1">
                          <a:effectLst/>
                        </a:rPr>
                        <a:t>Contoh</a:t>
                      </a:r>
                      <a:r>
                        <a:rPr lang="en-ID" sz="1400" kern="100" dirty="0">
                          <a:effectLst/>
                        </a:rPr>
                        <a:t> </a:t>
                      </a:r>
                      <a:r>
                        <a:rPr lang="en-ID" sz="1400" kern="100" dirty="0" err="1">
                          <a:effectLst/>
                        </a:rPr>
                        <a:t>Penggunaan</a:t>
                      </a:r>
                      <a:endParaRPr lang="en-ID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CTE berguna untuk pengelompokan sementara dalam query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>
                          <a:effectLst/>
                        </a:rPr>
                        <a:t>Berguna untuk menyimpan hasil sementara dari query besar</a:t>
                      </a:r>
                      <a:endParaRPr lang="en-ID" sz="14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ID" sz="1400" kern="100" dirty="0" err="1">
                          <a:effectLst/>
                        </a:rPr>
                        <a:t>Berguna</a:t>
                      </a:r>
                      <a:r>
                        <a:rPr lang="en-ID" sz="1400" kern="100" dirty="0">
                          <a:effectLst/>
                        </a:rPr>
                        <a:t> </a:t>
                      </a:r>
                      <a:r>
                        <a:rPr lang="en-ID" sz="1400" kern="100" dirty="0" err="1">
                          <a:effectLst/>
                        </a:rPr>
                        <a:t>saat</a:t>
                      </a:r>
                      <a:r>
                        <a:rPr lang="en-ID" sz="1400" kern="100" dirty="0">
                          <a:effectLst/>
                        </a:rPr>
                        <a:t> data </a:t>
                      </a:r>
                      <a:r>
                        <a:rPr lang="en-ID" sz="1400" kern="100" dirty="0" err="1">
                          <a:effectLst/>
                        </a:rPr>
                        <a:t>harus</a:t>
                      </a:r>
                      <a:r>
                        <a:rPr lang="en-ID" sz="1400" kern="100" dirty="0">
                          <a:effectLst/>
                        </a:rPr>
                        <a:t> </a:t>
                      </a:r>
                      <a:r>
                        <a:rPr lang="en-ID" sz="1400" kern="100" dirty="0" err="1">
                          <a:effectLst/>
                        </a:rPr>
                        <a:t>tersedia</a:t>
                      </a:r>
                      <a:r>
                        <a:rPr lang="en-ID" sz="1400" kern="100" dirty="0">
                          <a:effectLst/>
                        </a:rPr>
                        <a:t> </a:t>
                      </a:r>
                      <a:r>
                        <a:rPr lang="en-ID" sz="1400" kern="100" dirty="0" err="1">
                          <a:effectLst/>
                        </a:rPr>
                        <a:t>lintas</a:t>
                      </a:r>
                      <a:r>
                        <a:rPr lang="en-ID" sz="1400" kern="100" dirty="0">
                          <a:effectLst/>
                        </a:rPr>
                        <a:t> </a:t>
                      </a:r>
                      <a:r>
                        <a:rPr lang="en-ID" sz="1400" kern="100" dirty="0" err="1">
                          <a:effectLst/>
                        </a:rPr>
                        <a:t>sesi</a:t>
                      </a:r>
                      <a:endParaRPr lang="en-ID" sz="14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221975933"/>
                  </a:ext>
                </a:extLst>
              </a:tr>
            </a:tbl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0D69D6D0-C8D8-7EB1-05C9-1F559D52DE8C}"/>
              </a:ext>
            </a:extLst>
          </p:cNvPr>
          <p:cNvSpPr/>
          <p:nvPr/>
        </p:nvSpPr>
        <p:spPr>
          <a:xfrm>
            <a:off x="741145" y="5091762"/>
            <a:ext cx="3137836" cy="167055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Ada range </a:t>
            </a:r>
            <a:r>
              <a:rPr lang="en-US" dirty="0" err="1">
                <a:solidFill>
                  <a:schemeClr val="tx1"/>
                </a:solidFill>
              </a:rPr>
              <a:t>penarikan</a:t>
            </a:r>
            <a:r>
              <a:rPr lang="en-US" dirty="0">
                <a:solidFill>
                  <a:schemeClr val="tx1"/>
                </a:solidFill>
              </a:rPr>
              <a:t> data master </a:t>
            </a:r>
            <a:r>
              <a:rPr lang="en-US" dirty="0" err="1">
                <a:solidFill>
                  <a:schemeClr val="tx1"/>
                </a:solidFill>
              </a:rPr>
              <a:t>kontrak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dengan</a:t>
            </a:r>
            <a:r>
              <a:rPr lang="en-US" dirty="0">
                <a:solidFill>
                  <a:schemeClr val="tx1"/>
                </a:solidFill>
              </a:rPr>
              <a:t> range 4 </a:t>
            </a:r>
            <a:r>
              <a:rPr lang="en-US" dirty="0" err="1">
                <a:solidFill>
                  <a:schemeClr val="tx1"/>
                </a:solidFill>
              </a:rPr>
              <a:t>tahun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untuk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seluruh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cabang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19C29A2-E09E-C227-1C31-1CB5ED629ED0}"/>
              </a:ext>
            </a:extLst>
          </p:cNvPr>
          <p:cNvSpPr/>
          <p:nvPr/>
        </p:nvSpPr>
        <p:spPr>
          <a:xfrm>
            <a:off x="8613006" y="5050570"/>
            <a:ext cx="3137836" cy="167055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Kita </a:t>
            </a:r>
            <a:r>
              <a:rPr lang="en-US" dirty="0" err="1">
                <a:solidFill>
                  <a:schemeClr val="tx1"/>
                </a:solidFill>
              </a:rPr>
              <a:t>perlu</a:t>
            </a:r>
            <a:r>
              <a:rPr lang="en-US" dirty="0">
                <a:solidFill>
                  <a:schemeClr val="tx1"/>
                </a:solidFill>
              </a:rPr>
              <a:t> tuning query </a:t>
            </a:r>
            <a:r>
              <a:rPr lang="en-US" dirty="0" err="1">
                <a:solidFill>
                  <a:schemeClr val="tx1"/>
                </a:solidFill>
              </a:rPr>
              <a:t>dulu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supaya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tidak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berat</a:t>
            </a:r>
            <a:r>
              <a:rPr lang="en-US" dirty="0">
                <a:solidFill>
                  <a:schemeClr val="tx1"/>
                </a:solidFill>
              </a:rPr>
              <a:t>…</a:t>
            </a:r>
            <a:endParaRPr lang="en-ID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1248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64FEC80-CBE8-6E26-953C-D3968036E41D}"/>
              </a:ext>
            </a:extLst>
          </p:cNvPr>
          <p:cNvSpPr/>
          <p:nvPr/>
        </p:nvSpPr>
        <p:spPr>
          <a:xfrm>
            <a:off x="107512" y="81815"/>
            <a:ext cx="11976976" cy="365278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400" dirty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  <a:p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dirty="0" err="1">
                <a:solidFill>
                  <a:schemeClr val="tx1"/>
                </a:solidFill>
              </a:rPr>
              <a:t>Untuk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implementasi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b="1" i="1" dirty="0">
                <a:solidFill>
                  <a:schemeClr val="tx1"/>
                </a:solidFill>
              </a:rPr>
              <a:t>foolproof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operasi</a:t>
            </a:r>
            <a:r>
              <a:rPr lang="en-US" sz="1400" dirty="0">
                <a:solidFill>
                  <a:schemeClr val="tx1"/>
                </a:solidFill>
              </a:rPr>
              <a:t> update </a:t>
            </a:r>
            <a:r>
              <a:rPr lang="en-US" sz="1400" dirty="0" err="1">
                <a:solidFill>
                  <a:schemeClr val="tx1"/>
                </a:solidFill>
              </a:rPr>
              <a:t>atau</a:t>
            </a:r>
            <a:r>
              <a:rPr lang="en-US" sz="1400" dirty="0">
                <a:solidFill>
                  <a:schemeClr val="tx1"/>
                </a:solidFill>
              </a:rPr>
              <a:t> delete di SQL Server, </a:t>
            </a:r>
            <a:r>
              <a:rPr lang="en-US" sz="1400" dirty="0" err="1">
                <a:solidFill>
                  <a:schemeClr val="tx1"/>
                </a:solidFill>
              </a:rPr>
              <a:t>bisa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menggunakan</a:t>
            </a:r>
            <a:r>
              <a:rPr lang="en-US" sz="1400" dirty="0">
                <a:solidFill>
                  <a:schemeClr val="tx1"/>
                </a:solidFill>
              </a:rPr>
              <a:t> </a:t>
            </a:r>
            <a:r>
              <a:rPr lang="en-US" sz="1400" dirty="0" err="1">
                <a:solidFill>
                  <a:schemeClr val="tx1"/>
                </a:solidFill>
              </a:rPr>
              <a:t>kombinasi</a:t>
            </a:r>
            <a:r>
              <a:rPr lang="en-US" sz="1400" dirty="0">
                <a:solidFill>
                  <a:schemeClr val="tx1"/>
                </a:solidFill>
              </a:rPr>
              <a:t> BEGIN TRANSACTION, ROLLBACK, and COMMIT.</a:t>
            </a:r>
          </a:p>
          <a:p>
            <a:r>
              <a:rPr lang="en-US" sz="1400" dirty="0" err="1">
                <a:solidFill>
                  <a:schemeClr val="tx1"/>
                </a:solidFill>
              </a:rPr>
              <a:t>Contoh</a:t>
            </a:r>
            <a:r>
              <a:rPr lang="en-US" sz="1400" dirty="0">
                <a:solidFill>
                  <a:schemeClr val="tx1"/>
                </a:solidFill>
              </a:rPr>
              <a:t> :</a:t>
            </a:r>
          </a:p>
          <a:p>
            <a:endParaRPr lang="en-US" sz="1400" dirty="0">
              <a:solidFill>
                <a:schemeClr val="tx1"/>
              </a:solidFill>
            </a:endParaRPr>
          </a:p>
          <a:p>
            <a:r>
              <a:rPr lang="en-US" sz="1400" b="1" dirty="0">
                <a:solidFill>
                  <a:schemeClr val="tx1"/>
                </a:solidFill>
              </a:rPr>
              <a:t>BEGIN TRANSACTION;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-- Update operation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UPDATE </a:t>
            </a:r>
            <a:r>
              <a:rPr lang="en-US" sz="1400" b="1" dirty="0" err="1">
                <a:solidFill>
                  <a:schemeClr val="tx1"/>
                </a:solidFill>
              </a:rPr>
              <a:t>TableName</a:t>
            </a:r>
            <a:endParaRPr lang="en-US" sz="1400" b="1" dirty="0">
              <a:solidFill>
                <a:schemeClr val="tx1"/>
              </a:solidFill>
            </a:endParaRPr>
          </a:p>
          <a:p>
            <a:r>
              <a:rPr lang="en-US" sz="1400" b="1" dirty="0">
                <a:solidFill>
                  <a:schemeClr val="tx1"/>
                </a:solidFill>
              </a:rPr>
              <a:t>SET </a:t>
            </a:r>
            <a:r>
              <a:rPr lang="en-US" sz="1400" b="1" dirty="0" err="1">
                <a:solidFill>
                  <a:schemeClr val="tx1"/>
                </a:solidFill>
              </a:rPr>
              <a:t>ColumnName</a:t>
            </a:r>
            <a:r>
              <a:rPr lang="en-US" sz="1400" b="1" dirty="0">
                <a:solidFill>
                  <a:schemeClr val="tx1"/>
                </a:solidFill>
              </a:rPr>
              <a:t> = '</a:t>
            </a:r>
            <a:r>
              <a:rPr lang="en-US" sz="1400" b="1" dirty="0" err="1">
                <a:solidFill>
                  <a:schemeClr val="tx1"/>
                </a:solidFill>
              </a:rPr>
              <a:t>NewValue</a:t>
            </a:r>
            <a:r>
              <a:rPr lang="en-US" sz="1400" b="1" dirty="0">
                <a:solidFill>
                  <a:schemeClr val="tx1"/>
                </a:solidFill>
              </a:rPr>
              <a:t>’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WHERE Condition;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-- Review changes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SELECT * FROM </a:t>
            </a:r>
            <a:r>
              <a:rPr lang="en-US" sz="1400" b="1" dirty="0" err="1">
                <a:solidFill>
                  <a:schemeClr val="tx1"/>
                </a:solidFill>
              </a:rPr>
              <a:t>TableName</a:t>
            </a:r>
            <a:r>
              <a:rPr lang="en-US" sz="1400" b="1" dirty="0">
                <a:solidFill>
                  <a:schemeClr val="tx1"/>
                </a:solidFill>
              </a:rPr>
              <a:t> WHERE Condition;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-- Choose to COMMIT or ROLLBACK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-- COMMIT TRANSACTION;  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-- Save changes permanently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-- ROLLBACK TRANSACTION; -- Undo changes</a:t>
            </a:r>
            <a:endParaRPr lang="en-ID" sz="1400" b="1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4C58C5-706C-5E8E-9AD4-2DD4B59542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7301" r="25596" b="28228"/>
          <a:stretch/>
        </p:blipFill>
        <p:spPr>
          <a:xfrm>
            <a:off x="3173128" y="3811601"/>
            <a:ext cx="8911360" cy="293089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54F2D3F-2D76-2F5F-655F-6CBFFE9B9AC8}"/>
              </a:ext>
            </a:extLst>
          </p:cNvPr>
          <p:cNvSpPr/>
          <p:nvPr/>
        </p:nvSpPr>
        <p:spPr>
          <a:xfrm>
            <a:off x="221381" y="115506"/>
            <a:ext cx="11579191" cy="60639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ysClr val="windowText" lastClr="000000"/>
                </a:solidFill>
              </a:rPr>
              <a:t>TIPS AND TRICK OPERASI </a:t>
            </a:r>
            <a:r>
              <a:rPr lang="en-US" b="1" dirty="0">
                <a:solidFill>
                  <a:sysClr val="windowText" lastClr="000000"/>
                </a:solidFill>
              </a:rPr>
              <a:t>DELETE / UPDATE : FOOLPROOF DATA MAINTENANCE</a:t>
            </a:r>
            <a:endParaRPr lang="en-ID" b="1" dirty="0">
              <a:solidFill>
                <a:sysClr val="windowText" lastClr="0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3ED0709-EA2C-E835-64C4-FC8A998CDD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7779" t="47301" b="28228"/>
          <a:stretch/>
        </p:blipFill>
        <p:spPr>
          <a:xfrm>
            <a:off x="221381" y="3811601"/>
            <a:ext cx="2661355" cy="293089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EC5C0EF-8306-9522-2F40-32E6DC960362}"/>
              </a:ext>
            </a:extLst>
          </p:cNvPr>
          <p:cNvSpPr/>
          <p:nvPr/>
        </p:nvSpPr>
        <p:spPr>
          <a:xfrm>
            <a:off x="283854" y="4812628"/>
            <a:ext cx="1560927" cy="168442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Pak,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Kolom ID Customer XXX salah input, </a:t>
            </a:r>
            <a:r>
              <a:rPr lang="en-US" sz="1200" dirty="0" err="1">
                <a:solidFill>
                  <a:schemeClr val="tx1"/>
                </a:solidFill>
              </a:rPr>
              <a:t>minta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tolong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perbaiki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 err="1">
                <a:solidFill>
                  <a:schemeClr val="tx1"/>
                </a:solidFill>
              </a:rPr>
              <a:t>ya</a:t>
            </a:r>
            <a:r>
              <a:rPr lang="en-US" sz="1200" dirty="0">
                <a:solidFill>
                  <a:schemeClr val="tx1"/>
                </a:solidFill>
              </a:rPr>
              <a:t>…</a:t>
            </a:r>
            <a:endParaRPr lang="en-ID" sz="1200" dirty="0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447917-6148-6DE2-22E0-0E311B1D0DA9}"/>
              </a:ext>
            </a:extLst>
          </p:cNvPr>
          <p:cNvSpPr/>
          <p:nvPr/>
        </p:nvSpPr>
        <p:spPr>
          <a:xfrm>
            <a:off x="4514249" y="4427617"/>
            <a:ext cx="2128848" cy="2260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Bro, </a:t>
            </a:r>
            <a:r>
              <a:rPr lang="en-US" sz="1600" dirty="0" err="1">
                <a:solidFill>
                  <a:schemeClr val="tx1"/>
                </a:solidFill>
              </a:rPr>
              <a:t>tiket</a:t>
            </a:r>
            <a:r>
              <a:rPr lang="en-US" sz="1600" dirty="0">
                <a:solidFill>
                  <a:schemeClr val="tx1"/>
                </a:solidFill>
              </a:rPr>
              <a:t> data maintenance </a:t>
            </a:r>
            <a:r>
              <a:rPr lang="en-US" sz="1600" dirty="0" err="1">
                <a:solidFill>
                  <a:schemeClr val="tx1"/>
                </a:solidFill>
              </a:rPr>
              <a:t>bisa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kerjain</a:t>
            </a:r>
            <a:r>
              <a:rPr lang="en-US" sz="1600" dirty="0">
                <a:solidFill>
                  <a:schemeClr val="tx1"/>
                </a:solidFill>
              </a:rPr>
              <a:t>? Oh </a:t>
            </a:r>
            <a:r>
              <a:rPr lang="en-US" sz="1600" dirty="0" err="1">
                <a:solidFill>
                  <a:schemeClr val="tx1"/>
                </a:solidFill>
              </a:rPr>
              <a:t>iya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hati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hati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jangan</a:t>
            </a:r>
            <a:r>
              <a:rPr lang="en-US" sz="1600" dirty="0">
                <a:solidFill>
                  <a:schemeClr val="tx1"/>
                </a:solidFill>
              </a:rPr>
              <a:t> salah update </a:t>
            </a:r>
            <a:r>
              <a:rPr lang="en-US" sz="1600" dirty="0" err="1">
                <a:solidFill>
                  <a:schemeClr val="tx1"/>
                </a:solidFill>
              </a:rPr>
              <a:t>ya</a:t>
            </a:r>
            <a:endParaRPr lang="en-ID" sz="1600" dirty="0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E0285C2-B1D5-B8A2-0FDE-7187BE3CFEB7}"/>
              </a:ext>
            </a:extLst>
          </p:cNvPr>
          <p:cNvSpPr/>
          <p:nvPr/>
        </p:nvSpPr>
        <p:spPr>
          <a:xfrm>
            <a:off x="8218371" y="4072284"/>
            <a:ext cx="2128848" cy="22603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Ok Bro, </a:t>
            </a:r>
            <a:r>
              <a:rPr lang="en-US" sz="1600" dirty="0" err="1">
                <a:solidFill>
                  <a:schemeClr val="tx1"/>
                </a:solidFill>
              </a:rPr>
              <a:t>aman</a:t>
            </a:r>
            <a:r>
              <a:rPr lang="en-US" sz="1600" dirty="0">
                <a:solidFill>
                  <a:schemeClr val="tx1"/>
                </a:solidFill>
              </a:rPr>
              <a:t>, ga </a:t>
            </a:r>
            <a:r>
              <a:rPr lang="en-US" sz="1600" dirty="0" err="1">
                <a:solidFill>
                  <a:schemeClr val="tx1"/>
                </a:solidFill>
              </a:rPr>
              <a:t>langsung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i="1" dirty="0">
                <a:solidFill>
                  <a:schemeClr val="tx1"/>
                </a:solidFill>
              </a:rPr>
              <a:t>commit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kok</a:t>
            </a:r>
            <a:endParaRPr lang="en-ID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627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C5393-889C-E79E-87DC-FFAE4D68D6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861B69C-F20D-5D76-5BDA-3FEF627E34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8300D3-ADE8-C82D-AEE1-99042862169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11" t="713" r="874"/>
          <a:stretch/>
        </p:blipFill>
        <p:spPr>
          <a:xfrm>
            <a:off x="2882803" y="48861"/>
            <a:ext cx="6721887" cy="680913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F16ABA6-DA1B-6117-D386-FC5D124C921B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1219200" y="1909762"/>
            <a:ext cx="9753600" cy="303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905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947</Words>
  <Application>Microsoft Office PowerPoint</Application>
  <PresentationFormat>Widescreen</PresentationFormat>
  <Paragraphs>165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Novrizal Eko</dc:creator>
  <cp:lastModifiedBy>Novrizal Eko</cp:lastModifiedBy>
  <cp:revision>2</cp:revision>
  <dcterms:created xsi:type="dcterms:W3CDTF">2025-01-13T19:11:11Z</dcterms:created>
  <dcterms:modified xsi:type="dcterms:W3CDTF">2025-01-13T21:39:55Z</dcterms:modified>
</cp:coreProperties>
</file>

<file path=docProps/thumbnail.jpeg>
</file>